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3" r:id="rId2"/>
    <p:sldId id="262" r:id="rId3"/>
    <p:sldId id="290" r:id="rId4"/>
    <p:sldId id="291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9" r:id="rId28"/>
    <p:sldId id="294" r:id="rId29"/>
    <p:sldId id="295" r:id="rId30"/>
    <p:sldId id="296" r:id="rId31"/>
    <p:sldId id="297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65C0-BFEE-4277-9DEE-60F8731B3297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B8A9B-934C-4FF0-A1ED-EA8CE030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0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62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63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865BF7-2227-BD4C-A777-A4B516356F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45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65BF7-2227-BD4C-A777-A4B516356F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Москва, 31.10.2018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66813" y="1848555"/>
            <a:ext cx="8516962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378904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Рисунок 18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686504" cy="1440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86125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СП 3 уровня 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реализации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по организации и проведению контроля объёмов, сроков, качества и условий предоставления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оказанной пациентам с подозрением на онкологическое заболевание, и/или с установленным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диагнозом онкологического заболевания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3861048"/>
            <a:ext cx="50357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Начальник Управления организации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ОМС ТФОМС МО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Людмила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Владимировна Грицаева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Заместитель начальника Управления организации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ОМС ТФОМС МО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Николаевна Приходько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Главный внештатный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специалист-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химиотерапевт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Московской области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Бяхов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Михаил Юрьевич</a:t>
            </a:r>
          </a:p>
        </p:txBody>
      </p:sp>
    </p:spTree>
    <p:extLst>
      <p:ext uri="{BB962C8B-B14F-4D97-AF65-F5344CB8AC3E}">
        <p14:creationId xmlns:p14="http://schemas.microsoft.com/office/powerpoint/2010/main" val="13872341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164296" y="1124744"/>
            <a:ext cx="8808827" cy="540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транслокации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в генах ALK или ROS1:   да      нет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Уровень экспрессии белка PD-L1: повышенная экспрессия      отсутствие повышенной экспрессии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мутаций в гене BRAF:     да      нет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мутаций в гене c-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Kit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     да       нет  не определено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рецепторов к эстрогенам:      да        нет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рецепторов к прогестерону:    да        нет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Индекс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пролиферативной активности экспрессии Ki-67: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высокий      низкий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Уровень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экспрессии белка HER2: 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гиперэкспрессия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отсутствие 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гиперэкспрессии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не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определено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мутаций в генах BRCA:  да      нет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Проведение консилиума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" action="ppaction://hlinkfile" tooltip="&lt;7&gt; Раздел &quot;Проведение консилиума&quot; заполняется каждый раз при наличии сведений о результатах проведенного консилиума."/>
              </a:rPr>
              <a:t>&lt;7&gt;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Дата проведения консилиума: "__" ___ 20__ г.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определение тактики обследования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определение тактики лечения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изменение тактики лечения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Проведенное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" action="ppaction://hlinkfile" tooltip="&lt;8&gt; Раздел &quot;Проведенное лечение&quot; заполняется при оказании соответствующей медицинской помощи."/>
              </a:rPr>
              <a:t>&lt;8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" action="ppaction://hlinkfile" tooltip="&lt;8&gt; Раздел &quot;Проведенное лечение&quot; заполняется при оказании соответствующей медицинской помощи."/>
              </a:rPr>
              <a:t>&gt;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Хирургическое лечение: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Первичной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опухоли, в том числе с удалением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регионарных лимфатических узлов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Метастазов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Симптоматическое/прочее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Выполнено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хирургическое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стадирование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регионарных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лимфатических узлов без первичной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опухоли</a:t>
            </a:r>
          </a:p>
          <a:p>
            <a:pPr marL="0" indent="0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Лекарственная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противоопухолевая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терапия: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Неоадъювантная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Адъювантная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Периоперационная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(до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хирургического лечения)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Первый цикл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Периоперационная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(после хирургического лечения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Последующие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циклы (кроме последнего)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5" y="260533"/>
            <a:ext cx="78235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об оказании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894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40000" y="44624"/>
            <a:ext cx="7343775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-27384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89602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142844" y="980728"/>
            <a:ext cx="8786874" cy="56389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Первая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линия                                                 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Последний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цикл (лечение)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прервано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Вторая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линия                                                                                            Последний цикл (лечение)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завершено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Третья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линия       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Линия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после третьей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Назначенные лекарственные препараты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9&gt;, &lt;10&gt; Указывается либо номер схемы лекарственной терапии либо МНН и режим дозирования лекарственного препарата."/>
              </a:rPr>
              <a:t>&lt;9&gt;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Номер схемы: __________</a:t>
            </a:r>
          </a:p>
          <a:p>
            <a:pPr marL="176213" indent="0">
              <a:buNone/>
              <a:tabLst>
                <a:tab pos="620713" algn="l"/>
              </a:tabLst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	МНН                           Режим дозирования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1. ______________________        __________________________________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2. ______________________        __________________________________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3. ______________________        __________________________________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4. ______________________        __________________________________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Лучевая терапия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Первичной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опухоли/ложа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опухоли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Метастазов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Симптоматическая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</a:t>
            </a:r>
          </a:p>
          <a:p>
            <a:pPr marL="176213" indent="0">
              <a:buNone/>
              <a:tabLst>
                <a:tab pos="620713" algn="l"/>
              </a:tabLst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Химиолучевая терапия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Лучевая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терапия первичной опухоли/ложа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опухоли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Лучевая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терапия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метастазов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Симптоматическая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лучевая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терапия</a:t>
            </a:r>
          </a:p>
          <a:p>
            <a:pPr marL="176213" indent="0">
              <a:buNone/>
              <a:tabLst>
                <a:tab pos="620713" algn="l"/>
              </a:tabLst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: _________</a:t>
            </a:r>
          </a:p>
          <a:p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60296"/>
            <a:ext cx="78235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об оказании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027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40000" y="44624"/>
            <a:ext cx="7343775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-27384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89602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205636" y="1267026"/>
            <a:ext cx="8732728" cy="482627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Назначенные лекарственные препараты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9&gt;, &lt;10&gt; Указывается либо номер схемы лекарственной терапии либо МНН и режим дозирования лекарственного препарата."/>
              </a:rPr>
              <a:t>&lt;10&gt;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Номер схемы: __________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МНН                           Режим дозирования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1. ______________________        __________________________________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2. ______________________        __________________________________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3. ______________________        __________________________________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4. ______________________        __________________________________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	Неспецифическое   лечение  (осложнения   противоопухолевой  терапии,  установка/замена порт системы 	(катетера), прочее)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	Медицинские  противопоказания  к  оказанию  медицинской  помощи и  дата регистрации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11&gt; Раздел &quot;Медицинские противопоказания к оказанию медицинской помощи&quot; заполняется при регистрации медицинских противопоказаний."/>
              </a:rPr>
              <a:t>&lt;11&gt;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 	Противопоказания к проведению хирургического лечения "__" ______ 201_ г.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	Противопоказания к проведению химиотерапевтического лечения "__" ______ 201_ г.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	Противопоказания к проведению лучевой терапии        "__" ______ 201_ г.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    	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Отказ от проведения лечения и дата регистрации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12&gt; Указывается в случае оформления отказа от медицинского вмешательства в соответствии со статьей 20 Федерального закона от 21.11.2011 N 323-ФЗ &quot;Об основах охраны здоровья граждан в Российской Федерации&quot;."/>
              </a:rPr>
              <a:t>&lt;12&gt;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	Отказ от проведения хирургического лечения        "__" _________ 201_ г.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	Отказ от проведения химиотерапевтического лечения "__" ________ 201_ г.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	Отказ от проведения лучевой терапии               "__" _________ 201_ г.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60296"/>
            <a:ext cx="78235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об оказании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5621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260296"/>
            <a:ext cx="78235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об оказании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3893" y="1051012"/>
            <a:ext cx="8876213" cy="5474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Примечание: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&lt;1&gt;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Направление с целью уточнения диагноза &lt;1&gt;:"/>
              </a:rPr>
              <a:t>Раздел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"Направление с целью уточнения диагноза" заполняется при подозрении на злокачественное новообразование.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&lt;2&gt;, &lt;3&gt;, &lt;4&gt; Разделы "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Стадия заболевания &lt;2&gt;: ___ Стадия заболевания по TNM &lt;3&gt;: T ____ N ___"/>
              </a:rPr>
              <a:t>Стадия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заболевания", "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Стадия заболевания &lt;2&gt;: ___ Стадия заболевания по TNM &lt;3&gt;: T ____ N ___"/>
              </a:rPr>
              <a:t>Стадия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заболевания по TNM", "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Категория пациента &lt;4&gt;:"/>
              </a:rPr>
              <a:t>Категория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пациента" заполняются при установленном диагнозе злокачественного новообразования.</a:t>
            </a:r>
          </a:p>
          <a:p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5&gt;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Гистология &lt;5&gt;:"/>
              </a:rPr>
              <a:t>Раздел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"Гистология" заполняется при установленном диагнозе злокачественного новообразования.</a:t>
            </a:r>
            <a:endParaRPr lang="ru-RU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диагнозов C15, C16, C18, C19, C20, C25, C32, C34, C50, C53, C56, C61, C67 указывается, является ли опухоль эпителиальной.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диагнозов C15, C16 (эпителиальная опухоль) указывается, является ли опухоль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аденокарциномой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C34 (эпителиальная опухоль) указывается, является ли опухоль мелкоклеточной.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C44 (эпителиальная опухоль) указывается, является ли опухоль базальноклеточной или плоскоклеточной.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C54 (любой тип опухоли) указывается, является ли опухоль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эндометриоидной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также, для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эндометриоидной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опухоли, указывается степень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дифференцированности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опухоли.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C56 (эпителиальная опухоль) указывается степень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дифференцированности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опухоли.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C64 (любой тип опухоли) указывается, является ли опухоль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почечноклеточной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также, для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почечноклеточной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опухоли, является ли она светлоклеточной.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C73 (любой тип опухоли) указывается, является ли опухоль папиллярной, фолликулярной,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гюртклеточной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медуллярной или анапластической.</a:t>
            </a:r>
          </a:p>
          <a:p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&lt;6&gt;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Иммуногистохимия/маркеры &lt;6&gt;:"/>
              </a:rPr>
              <a:t>Раздел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Иммуногистохимия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/маркеры" заполняется каждый раз при наличии сведений о результатах исследований.</a:t>
            </a:r>
            <a:endParaRPr lang="ru-RU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C16 (эпителиальная опухоль) указывается уровень экспрессии белка HER2.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диагнозов C18, C19, C20 (эпителиальная опухоль) указывается наличие мутаций в генах RAS и BRAF.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C34 (эпителиальная опухоль) указываются наличие мутаций в гене EGFR, наличие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транслокации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генах ALK или ROS1, уровень экспрессии белка PD-L1.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C43 указываются наличие мутаций в гене BRAF, наличие мутаций в гене c-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диагноза C50 (эпителиальная опухоль) указываются наличие рецепторов к эстрогенам, наличие рецепторов к прогестерону, индекс пролиферативной активности экспрессии Ki-67, уровень экспрессии белка HER2, наличие мутаций в генах BRCA.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&lt;7&gt;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Проведение консилиума &lt;7&gt;: Дата проведения консилиума: &quot;__&quot; ___ 20__ г."/>
              </a:rPr>
              <a:t>Раздел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"Проведение консилиума" заполняется каждый раз при наличии сведений о результатах проведенного консилиума.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&lt;8&gt;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Проведенное лечение &lt;8&gt;:"/>
              </a:rPr>
              <a:t>Раздел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"Проведенное лечение" заполняется при оказании соответствующей медицинской помощи.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&lt;9&gt;, &lt;10&gt; Указывается либо номер схемы лекарственной терапии либо МНН и режим дозирования лекарственного препарата.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&lt;11&gt;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    Медицинские  противопоказания  к  оказанию  медицинской  помощи и  дата"/>
              </a:rPr>
              <a:t>Раздел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"Медицинские противопоказания к оказанию медицинской помощи" заполняется при регистрации медицинских противопоказаний.</a:t>
            </a:r>
          </a:p>
          <a:p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&lt;12&gt; Указывается в случае оформления отказа от медицинского вмешательства в соответствии со статьей 20 Федерального закона от 21.11.2011 N 323-ФЗ "Об основах охраны здоровья граждан в Российской Федерации".</a:t>
            </a:r>
          </a:p>
        </p:txBody>
      </p:sp>
    </p:spTree>
    <p:extLst>
      <p:ext uri="{BB962C8B-B14F-4D97-AF65-F5344CB8AC3E}">
        <p14:creationId xmlns:p14="http://schemas.microsoft.com/office/powerpoint/2010/main" val="12756690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99592" y="303039"/>
            <a:ext cx="7823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ФОМС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30.08.2018 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10868/30/и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9334"/>
              </p:ext>
            </p:extLst>
          </p:nvPr>
        </p:nvGraphicFramePr>
        <p:xfrm>
          <a:off x="467544" y="1340768"/>
          <a:ext cx="20943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300"/>
              </a:tblGrid>
              <a:tr h="5847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39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предназначен: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СП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уровня СМО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экспертов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качества МП, проводящих ЭКМП в рамках контроля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63942"/>
              </p:ext>
            </p:extLst>
          </p:nvPr>
        </p:nvGraphicFramePr>
        <p:xfrm>
          <a:off x="2602433" y="1340768"/>
          <a:ext cx="612068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</a:tblGrid>
              <a:tr h="598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 3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25793">
                <a:tc>
                  <a:txBody>
                    <a:bodyPr/>
                    <a:lstStyle/>
                    <a:p>
                      <a:pPr marL="93663" indent="0"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контролируют</a:t>
                      </a:r>
                    </a:p>
                    <a:p>
                      <a:pPr marL="36512" indent="-285750">
                        <a:buFont typeface="Arial" panose="020B0604020202020204" pitchFamily="34" charset="0"/>
                        <a:buChar char="•"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66700" indent="-2667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своевременность выявления новообразований на ранних клинических стадиях, в том числе сроки ожидания МП</a:t>
                      </a:r>
                    </a:p>
                    <a:p>
                      <a:pPr marL="36512" indent="-285750">
                        <a:buFont typeface="Arial" panose="020B0604020202020204" pitchFamily="34" charset="0"/>
                        <a:buChar char="•"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соблюдение маршрутизации пациентов</a:t>
                      </a:r>
                    </a:p>
                    <a:p>
                      <a:pPr marL="36512" indent="-285750">
                        <a:buFont typeface="Arial" panose="020B0604020202020204" pitchFamily="34" charset="0"/>
                        <a:buChar char="•"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своевременность диагностики и госпитализации, в том  числе соблюдение сроков цикловой химиотерапии и 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таргетной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терапии</a:t>
                      </a:r>
                    </a:p>
                    <a:p>
                      <a:pPr marL="36512" indent="-285750">
                        <a:buFont typeface="Arial" panose="020B0604020202020204" pitchFamily="34" charset="0"/>
                        <a:buChar char="•"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адекватность терапии, направленной на предотвращение прогрессирования онкологического заболевания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2670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99592" y="303039"/>
            <a:ext cx="7823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 3 уровня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2216" y="1052736"/>
            <a:ext cx="2232248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существляет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в автоматизированном режиме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22320" y="1052736"/>
            <a:ext cx="5107592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результатам контроля  на основании анализа «Истории обращения пациента за онкологической помощью»  и  сопоставления признаков в соответствии со справочниками отбирает случаи для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экспертизы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314464" y="1259759"/>
            <a:ext cx="607856" cy="45005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029912" y="1376772"/>
            <a:ext cx="1006584" cy="4860540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216" y="5517232"/>
            <a:ext cx="7947696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рганизует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тематической МЭЭ  и ЭКМП по отобранным случаям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2216" y="2492896"/>
            <a:ext cx="1537456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признака «сведения о случае лечения ОЗ  при отсутствии «подозрение на ЗНО»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90300" y="2492896"/>
            <a:ext cx="1656184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поля «Сведения об имеющихся противопоказаниях и отказах» подлежат экспертизе в 100% для проверки достоверности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4022" y="2492896"/>
            <a:ext cx="1512168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 лекарственной терапии (химиотерапии) в условиях КС и ДС подлежат проверке на МЭЭ в 100%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20072" y="2492896"/>
            <a:ext cx="1368152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сроков  проведения лечебных и диагностических мероприятий и маршрутизации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21887" y="2492896"/>
            <a:ext cx="1308025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несоответствие стадии  заболевания - 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TNM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методу лечения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2216" y="4293096"/>
            <a:ext cx="6506008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выявлении признаков нарушения качества – проведение ЭКМП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21887" y="4293096"/>
            <a:ext cx="1308025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выявлении несоответствия – проведение ЭКМП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1916832"/>
            <a:ext cx="45719" cy="2160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109996"/>
            <a:ext cx="647630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76732" y="2109996"/>
            <a:ext cx="45719" cy="38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95532" y="2109996"/>
            <a:ext cx="45719" cy="38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307246" y="2109996"/>
            <a:ext cx="45719" cy="38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881288" y="2109996"/>
            <a:ext cx="45719" cy="38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353039" y="2109996"/>
            <a:ext cx="45719" cy="38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876731" y="3933056"/>
            <a:ext cx="45719" cy="3600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595532" y="3933056"/>
            <a:ext cx="45719" cy="3600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330104" y="3935524"/>
            <a:ext cx="45719" cy="3600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5881288" y="3933056"/>
            <a:ext cx="45719" cy="3600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353039" y="3933056"/>
            <a:ext cx="45719" cy="3600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956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75656" y="116632"/>
            <a:ext cx="7560840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обращения пациента за онкологической помощью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формируется по признакам, имеющимся в реестре счетов «подозрение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ЗНО 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«установленный диагноз группы С (согласно МКБ 10) и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нейтропения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(Д70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сочетании с С00-С80 или С97)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86471"/>
              </p:ext>
            </p:extLst>
          </p:nvPr>
        </p:nvGraphicFramePr>
        <p:xfrm>
          <a:off x="166236" y="1700808"/>
          <a:ext cx="2677572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572"/>
              </a:tblGrid>
              <a:tr h="651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3 уровня проводит анализ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обращений на предмет соблюдения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293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порядка оказания МП населению по профилю «онкология», утверждённого приказом МЗ РФ от 15.12.2012 №915н (в редакции от 04.07.2017 №379н);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клинических рекомендаций, утверждённых ассоциацией онкологов России и размещенных на официальном сайте МЗ РФ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htpp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//cr.rosminzdrav.ru//)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>
                        <a:buNone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ОСУЩЕСТВЛЯЕТ ОТБОР НА ЭКСПЕРТИЗУ         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87824" y="1700808"/>
            <a:ext cx="6048672" cy="4680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 осуществляет отбор записей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посещения/обращения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рганизацию,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оказывающую ПМСП по месту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жительства/прикрепления;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посещения/обращения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первичный онкологический кабинет (отделение) той же или иной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онкологический диспансер или в иные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 организации,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оказывающие МП онкологическим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больным;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обращения в МО с основным заболеванием группы С и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нейтропения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законченные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случаи оказания специализированной МП в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онкодиспансере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 организациях, оказывающих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 онкологическим больным   </a:t>
            </a:r>
          </a:p>
          <a:p>
            <a:pPr indent="-73025">
              <a:buFontTx/>
              <a:buChar char="-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-73025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Выбранные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записи, выстроенные в хронологической последовательности по датам услуг и законченных случаев лечения формируют ИСТОРИЮ ОБРАЩЕНИЯ, пополняемую ежемесячно нарастающим итогом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32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005" y="199747"/>
            <a:ext cx="78235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сроков с момента выявления до постановки диагноза пациентов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323528" y="9807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99848"/>
              </p:ext>
            </p:extLst>
          </p:nvPr>
        </p:nvGraphicFramePr>
        <p:xfrm>
          <a:off x="97859" y="1412776"/>
          <a:ext cx="8948281" cy="506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3305923"/>
                <a:gridCol w="2232248"/>
                <a:gridCol w="1224136"/>
              </a:tblGrid>
              <a:tr h="105837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Сопоставление признаков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Причина отбора на экспертные мероприятия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Соответствующий пункт регламента СП3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7147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 к онкологу первичного онкологического кабинета (отделения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Подозрение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ЗНО  - направление к онкологу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направления на консультацию врача-онколога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1. Сопоставление даты появления признака &quot;Подозрение на злокачественное новообразование&quot; и/или признака &quot;Направление к онкологу&quot; на этапе оказания медицинской помощи в поликлинике по месту жительства у врача-терапевта или иного врача-специалиста с датой"/>
                        </a:rPr>
                        <a:t>1.1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1192046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Проведена консультация онколога первичного онкологического кабинета (отделения)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Подозрение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ЗНО  - направление к онкологу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нтервал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5 рабочих дней или отсутствии консультации врача-онколога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1. Сопоставление даты появления признака &quot;Подозрение на злокачественное новообразование&quot; и/или признака &quot;Направление к онкологу&quot; на этапе оказания медицинской помощи в поликлинике по месту жительства у врача-терапевта или иного врача-специалиста с датой"/>
                        </a:rPr>
                        <a:t>1.1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1873450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 на диагностические исследования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Подозрение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ЗНО у онколога  - дата направления на </a:t>
                      </a:r>
                      <a:r>
                        <a:rPr lang="ru-RU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дообследование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 метод диагностического  исследования (лабораторная, инструментальная, лучевая и др.) или появление признака направление к онкологу диспансера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тсутствие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направления на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дообследование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3. Сопоставление даты появления признака &quot;Подозрение на злокачественное новообразование&quot; у врача-онколога с датой признаков &quot;Направление на дообследование&quot; и &quot;Метод диагностического исследования&quot; (лабораторная диагностика, инструментальная диагностика, "/>
                        </a:rPr>
                        <a:t>1.3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2714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005" y="199747"/>
            <a:ext cx="78235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сроков с момента выявления до постановки диагноза пациентов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323528" y="1196752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986338"/>
              </p:ext>
            </p:extLst>
          </p:nvPr>
        </p:nvGraphicFramePr>
        <p:xfrm>
          <a:off x="124604" y="1368006"/>
          <a:ext cx="8894792" cy="506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3076762"/>
                <a:gridCol w="2281088"/>
                <a:gridCol w="1322364"/>
              </a:tblGrid>
              <a:tr h="593168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Сопоставление признаков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Причина отбора на экспертные мероприятия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Соответствующий пункт регламента СП3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9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на биопсию</a:t>
                      </a: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Подозрение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ЗНО у онколога  - дата направления на биопсию или появление признака направление к онкологу  диспансера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нтервал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и более дней или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отказа в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направлении на биопсию отказано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2. Сопоставление даты появления признака &quot;Подозрение на злокачественное новообразование&quot; у врача-онколога с датой признака &quot;Направление на биопсию&quot; или появления признака &quot;Направление к онкологу&quot; (онкологического диспансера), свидетельствующего об отсут"/>
                        </a:rPr>
                        <a:t>1.2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1169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на диагностические обследования</a:t>
                      </a: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Подозрение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ЗНО у онколога  - дата направления на </a:t>
                      </a:r>
                      <a:r>
                        <a:rPr lang="ru-RU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дообследование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 метод диагностического  исследования (лабораторная, инструментальная, лучевая и др.) или появление признака направление к онкологу диспансера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нтервал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и более дней в направлении на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дообследование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или в проведении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дообследования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отказано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3. Сопоставление даты появления признака &quot;Подозрение на злокачественное новообразование&quot; у врача-онколога с датой признаков &quot;Направление на дообследование&quot; и &quot;Метод диагностического исследования&quot; (лабораторная диагностика, инструментальная диагностика, "/>
                        </a:rPr>
                        <a:t>1.3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659568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 к онкологу в специализированную МО с целью диагностики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признака «сведения о случае лечения ОЗ» и отсутствие признака «подозрение на ЗНО» до начала лечения от 3 мес. до 1 года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Интервал 2 и более дней в направлении на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дообследование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или в проведении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дообследования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отказано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strike="noStrike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8200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87005" y="199747"/>
            <a:ext cx="78235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сроков с момента выявления до постановки диагноза пациентов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323528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160523"/>
              </p:ext>
            </p:extLst>
          </p:nvPr>
        </p:nvGraphicFramePr>
        <p:xfrm>
          <a:off x="69594" y="1052736"/>
          <a:ext cx="9001000" cy="565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990238"/>
                <a:gridCol w="2592288"/>
                <a:gridCol w="1330242"/>
              </a:tblGrid>
              <a:tr h="491134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Сопоставление признаков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Причина отбора на экспертные 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Соответствующий пункт регламента СП3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23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роведена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онколога специализированного учреждения</a:t>
                      </a: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Направление к онкологу </a:t>
                      </a:r>
                      <a:r>
                        <a:rPr lang="ru-RU" sz="12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онкодиспансера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3. Сопоставление даты появления признака &quot;Подозрение на злокачественное новообразование&quot; у врача-онколога с датой признаков &quot;Направление на дообследование&quot; и &quot;Метод диагностического исследования&quot; (лабораторная диагностика, инструментальная диагностика, "/>
                        </a:rPr>
                        <a:t>1.3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1011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Установлено впервые ЗНО в результате проведения диагностических 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врачом-онкологом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приёма врача-онколога – с диагнозом ОЗ «сведения о случае лечения ОЗ»  и/или дата первичного приёма онколога с датами раздела «диагностический блок»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нтервал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 приемами врача-онколога (с целью проведения диагностических исследований) более 16 календарных дней или диагноз не установлен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5. Сопоставление даты приема врача-онколога с уже установленным верифицированным диагнозом онкологического заболевания: наличие заполненных полей раздела &quot;Сведения о случае лечения онкологического заболевания&quot; (стадия, классификация по TNM и т.д.) и/или"/>
                        </a:rPr>
                        <a:t>1.5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5099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 консилиум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«сведения о проведении консилиума»  и/или дата начала лечения ОЗ с  датой «код результата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диагностики»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нтервал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10 календарных дней или отсутствии консилиума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6. Сопоставление даты признака &quot;Сведения о проведении консилиума&quot; и/или даты начала лечения онкологического заболевания (хирургического, лекарственной или лучевой терапии) с датой признака &quot;Код результата диагностики&quot;."/>
                        </a:rPr>
                        <a:t>1.6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393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Начато лечение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интервал более 10 календарных дней или отсутствии консилиума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6. Сопоставление даты признака &quot;Сведения о проведении консилиума&quot; и/или даты начала лечения онкологического заболевания (хирургического, лекарственной или лучевой терапии) с датой признака &quot;Код результата диагностики&quot;."/>
                        </a:rPr>
                        <a:t>1.6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1118004">
                <a:tc>
                  <a:txBody>
                    <a:bodyPr/>
                    <a:lstStyle/>
                    <a:p>
                      <a:pPr algn="l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«сведения о проведении консилиума»  и/или дата начала лечения ОЗ с  датой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признака впервые установленного диагноза группы С при отсутствии гистологической верификации диагноза (отсутствие показаний для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патанатомического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исследования в амбулаторных условиях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интервал более 15 календарных дней или отсутствии консилиума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" action="ppaction://hlinkfile" tooltip="1.7. Сопоставление даты признака &quot;Сведения о проведении консилиума&quot; и/или даты начала лечения онкологического заболевания (хирургического, лекарственной или лучевой терапии) с датой признака впервые установленного (предварительного) диагноза группы &quot;C&quot; у "/>
                        </a:rPr>
                        <a:t>1.7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712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59739" y="71746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сопровождение пациентов с онкологическими заболеваниями</a:t>
            </a: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32422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9013" y="1025970"/>
            <a:ext cx="1424867" cy="3722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58908" y="1025970"/>
            <a:ext cx="1424867" cy="3722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899592" y="1398174"/>
            <a:ext cx="144016" cy="21602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6813" y="1614198"/>
            <a:ext cx="4017155" cy="80669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при обеспечении надлежащего КМП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66620" y="1614198"/>
            <a:ext cx="4017155" cy="80669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ЗЛ  или его представителя в СМО за консультацией или в связи с нарушенными правами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6813" y="2636912"/>
            <a:ext cx="4017155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прав граждан на получение МП в рамках ТП ОМС в соответствии с порядками оказания МП и клиническими рекомендациями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9792" y="2636912"/>
            <a:ext cx="4017155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Предстоящий этап диагностики и/или лечения заболевания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899592" y="2420888"/>
            <a:ext cx="144016" cy="21602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103388" y="1398174"/>
            <a:ext cx="144016" cy="21602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8103820" y="2420888"/>
            <a:ext cx="144016" cy="21602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66813" y="3573016"/>
            <a:ext cx="4017155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удовлетворенности ЗЛ результатами лечебно-диагностических мероприятий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899438" y="3356992"/>
            <a:ext cx="144016" cy="21602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89792" y="3573016"/>
            <a:ext cx="4017155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Пропущенный пациентом и/или нарушенные сроки получения очередного этапа лечения заболевания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8103820" y="3356992"/>
            <a:ext cx="144016" cy="216024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>
                <a:alpha val="1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75"/>
              </p:ext>
            </p:extLst>
          </p:nvPr>
        </p:nvGraphicFramePr>
        <p:xfrm>
          <a:off x="259013" y="4725144"/>
          <a:ext cx="8547933" cy="151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311"/>
                <a:gridCol w="2849311"/>
                <a:gridCol w="284931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3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реализация информирования (рассылка информационных сообщений  всеми применяемыми способами)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и/или анкетирование в случаях,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связанных с выяснением причин нарушений сроков этапного лечения (диагностики)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сопровождение ЗЛ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контроля фактически оказанной МП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475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определения стадии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выбора метода лечения</a:t>
            </a: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0777"/>
              </p:ext>
            </p:extLst>
          </p:nvPr>
        </p:nvGraphicFramePr>
        <p:xfrm>
          <a:off x="266813" y="1196752"/>
          <a:ext cx="2759968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968"/>
              </a:tblGrid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признаков стадии заболевания и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TNM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76464">
                <a:tc>
                  <a:txBody>
                    <a:bodyPr/>
                    <a:lstStyle/>
                    <a:p>
                      <a:pPr marL="379413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только по нозологиям, для которых соответствие является однозначным</a:t>
                      </a:r>
                    </a:p>
                    <a:p>
                      <a:pPr marL="379413" indent="-285750">
                        <a:buFont typeface="Arial" panose="020B0604020202020204" pitchFamily="34" charset="0"/>
                        <a:buChar char="•"/>
                      </a:pP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79413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несоответствии все случаи подлежат ЭКМП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70033"/>
              </p:ext>
            </p:extLst>
          </p:nvPr>
        </p:nvGraphicFramePr>
        <p:xfrm>
          <a:off x="3048000" y="1196752"/>
          <a:ext cx="5844480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480"/>
              </a:tblGrid>
              <a:tr h="1086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Сопоставление признаков стадии заболевания  с выбранным методом лечения (хирургический, лекарственная или лучевая терапия) на соответствие клиническим рекомендациям </a:t>
                      </a:r>
                    </a:p>
                  </a:txBody>
                  <a:tcPr/>
                </a:tc>
              </a:tr>
              <a:tr h="41700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несоответствии все случаи подлежат ЭКМП </a:t>
                      </a:r>
                    </a:p>
                    <a:p>
                      <a:pPr>
                        <a:buNone/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ЭКМП также оценивается </a:t>
                      </a:r>
                    </a:p>
                    <a:p>
                      <a:pPr marL="266700" indent="0">
                        <a:buNone/>
                      </a:pPr>
                      <a:r>
                        <a:rPr lang="ru-RU" sz="1400" b="1" dirty="0" smtClean="0"/>
                        <a:t>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технологии взятия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биопсийного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(операционного) материала требованиям клинических рекомендаций;</a:t>
                      </a:r>
                    </a:p>
                    <a:p>
                      <a:pPr marL="266700" indent="0"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соответствие формы направления в патолого-анатомическое бюро (отделение) форме согласно приложению N 2 к приказу Министерства здравоохранения Российской Федерации от 24.03.2016 N 179н "О Правилах проведения патолого-анатомических исследований";</a:t>
                      </a:r>
                    </a:p>
                    <a:p>
                      <a:pPr marL="266700" indent="0">
                        <a:buFontTx/>
                        <a:buChar char="-"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полнота заключения морфологического или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иммуногистохимического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исследования в соответствии с клиническими рекомендациями (приложение 1- протокол контроля патоморфологического исследования)</a:t>
                      </a:r>
                    </a:p>
                    <a:p>
                      <a:pPr marL="93663" indent="-93663">
                        <a:buNone/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3663" indent="-1588"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Сопоставление признака «диспансерное наблюдение» для оценки своевременности постановки на Д учёт и проведения диспансерных осмотров. При несоблюдении – экспертиза (при раке молочной железы на основе протокола контроля маммографии (приложение 2)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969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достижения запланированного результата при проведении химиотерапии</a:t>
            </a: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Текст 4"/>
          <p:cNvSpPr txBox="1">
            <a:spLocks/>
          </p:cNvSpPr>
          <p:nvPr/>
        </p:nvSpPr>
        <p:spPr>
          <a:xfrm>
            <a:off x="191379" y="1052736"/>
            <a:ext cx="8747757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37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Тематическая МЭЭ проводится по 100% случаев лечения с проведением химиотерапии и/или при наличии заполненных полей раздела «Сведения о КСГ/КПГ», отобранных по соответствующим кодам КСГ.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 выявлении признаков нарушения качества МП отбираются на ЭКМП случаи несоблюдения своевременности начала, окончания и возобновления курсов химиотерапии (при отсутствии признаков «противопоказание» или «отказ»).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Специалист–эксперт в рамках отбора на ЭКМП оформляет «Протокол выполнения клинических рекомендаций» (приложение 3 к МР) в 2 экземплярах: 1-приложение к акту МЭЭ, 2 – передаёт эксперту КМП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7"/>
          <p:cNvSpPr txBox="1">
            <a:spLocks/>
          </p:cNvSpPr>
          <p:nvPr/>
        </p:nvSpPr>
        <p:spPr>
          <a:xfrm>
            <a:off x="191379" y="2371192"/>
            <a:ext cx="8747758" cy="4248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Да/Нет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в первичной медицинской документации информированного добровольного согласия пациента, включая полную информацию о целях, методах и связанном риске, различных схемах и вариантах ХТ, применения отдельных препаратов и их комбинаций, предполагаемом результате (нужное подчеркнуть)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в первичной медицинской документации протокола консилиума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в ПМД полного протокола гистологического исследования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в ПМД полного протокола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иммуногистохимического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исследования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Диагноз по МКБ-10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N КСГ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Код и наименование схемы ХТ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N курса ХТ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N линии ХТ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ХТ препарат и доза: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Масса тела: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Отсутствие расчета разовой дозы ХТ препарата, обоснования режима ХТ, способа и кратности введения ЛП, длительность курса и обоснования назначения конкретного ЛС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Рост: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Площадь тела: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обоснования редукции (уменьшения) дозы ХТ препарата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Лабораторные показатели от _____________ (дата) перед началом ХТ: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Гемоглобин _______ Эритроциты ______ Лейкоциты _______ МНО ______ АЧТВ ______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Дата введения ХТ препарата: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 ХТ препарата в дозе, не соответствующей расчету по площади поверхности тела или массе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дозо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-интервальных требований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Невыполнение требований своевременного начала, окончания и возобновления очередного цикла введения ХТ препаратов, несоблюдение сроков лечения курсами ХТ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этапности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лечения, отсутствие или несвоевременный перевод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Дата предыдущего введения: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Дата следующего введения: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Оценены факторы риска для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антикоагулянтной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профилактики ВТЭО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Выполнены все требования клинических рекомендаций по профилактике и лечению тошноты и рвоты, включая указание препаратов, доз, периодов и времени введения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Выполнены все требования клинических рекомендаций по профилактике кардиоваскулярной токсичности, индуцированной ХТ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таргетными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препаратами.</a:t>
            </a:r>
          </a:p>
          <a:p>
            <a:pPr marL="360363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лечении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антрациклинами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трастузумабом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выполнение ЭХО КГ перед началом терапии и далее через 3, 6, 9, 12, 18 месяцев</a:t>
            </a:r>
          </a:p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140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степени достижения запланированного результата при проведении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химиотерапии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Текст 4"/>
          <p:cNvSpPr txBox="1">
            <a:spLocks/>
          </p:cNvSpPr>
          <p:nvPr/>
        </p:nvSpPr>
        <p:spPr>
          <a:xfrm>
            <a:off x="206393" y="1196752"/>
            <a:ext cx="8786874" cy="51125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37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ЭКМП осуществляется оценка:</a:t>
            </a:r>
          </a:p>
          <a:p>
            <a:pPr algn="ctr"/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соответствия выбранной схемы химиотерапии стадии заболевания;</a:t>
            </a:r>
          </a:p>
          <a:p>
            <a:pPr algn="just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соответствия расчета разовой дозы введенного химиопрепарата расчету дозы по формуле с учетом массы тела или площади поверхности тела;</a:t>
            </a:r>
          </a:p>
          <a:p>
            <a:pPr algn="just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соблюдения "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дозо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-интервальных требований" при применении лекарственной и лучевой терапии;</a:t>
            </a:r>
          </a:p>
          <a:p>
            <a:pPr algn="just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полноты проведения диагностических исследований, направленных на своевременность диагностики осложнений лекарственной терапии (химиотерапии);</a:t>
            </a:r>
          </a:p>
          <a:p>
            <a:pPr algn="just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своевременности и полноты проведения пациентам поддерживающей терапии и терапии, направленной на профилактику осложнений лекарственной (химиотерапии) (в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., тошноты и рвоты, тромбоэмболических осложнений, кардиоваскулярной токсичности,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гепатотоксичности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, анемии и лейкопении, индуцированных противоопухолевой химиотерапией);</a:t>
            </a:r>
          </a:p>
          <a:p>
            <a:pPr algn="just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отсутствия в медицинской документации определения прогноза пациента (в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. в рамках консилиума и планируемого результата оказания МП (в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. с учетом изменения клинической группы)</a:t>
            </a:r>
          </a:p>
        </p:txBody>
      </p:sp>
    </p:spTree>
    <p:extLst>
      <p:ext uri="{BB962C8B-B14F-4D97-AF65-F5344CB8AC3E}">
        <p14:creationId xmlns:p14="http://schemas.microsoft.com/office/powerpoint/2010/main" val="21237437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23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 ЭКМП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Выявляемые дефекты оказания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Текст 4"/>
          <p:cNvSpPr txBox="1">
            <a:spLocks/>
          </p:cNvSpPr>
          <p:nvPr/>
        </p:nvSpPr>
        <p:spPr>
          <a:xfrm>
            <a:off x="206393" y="1340768"/>
            <a:ext cx="8786874" cy="48965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37000"/>
              </a:schemeClr>
            </a:solidFill>
          </a:ln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невыполнение диагностических или лечебных мероприятий, не повлиявших на состояние здоровья ЗЛ (3.2.1.):</a:t>
            </a:r>
          </a:p>
          <a:p>
            <a:pPr marL="550863" indent="-457200" algn="just">
              <a:buFont typeface="+mj-lt"/>
              <a:buAutoNum type="arabicPeriod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44500" indent="-350838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расчета разовой дозы химиотерапевтического препарата, обоснования режима ХТ, способа и кратности введения лекарственного препарата, длительности курса и обоснования назначения ЛС или их комбинаций, предусмотренных клиническими рекомендациями;</a:t>
            </a:r>
          </a:p>
          <a:p>
            <a:pPr marL="444500" indent="-350838" algn="just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отсутствие рекомендаций о конкретной дате явки для последующего курса ХТ, рекомендаций проведения контрольных лабораторных и инструментальных исследований и сроках 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проведения.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диагностических или лечебных мероприятий, приведших к ухудшению состояния здоровья (3.2.3.):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химиопрепарата в дозе, не соответствующей расчету по площади поверхности тела или массе тела пациента, предусмотренному действующими клиническими рекомендациями Ассоциации онкологов России (Рекомендации);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необоснованные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объективными причинами нарушения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-интервальных требований Рекомендаций;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полнообъемной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своевременной поддерживающей терапии и терапии, направленной на профилактику осложнений ХТ;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требований своевременности начала, окончания и возобновления очередного цикла введения химиопрепаратов (гормонотерапии,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таргетной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терапии) или лучевой терапии, предусмотренных Рекомендациями;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несоблюдение сроков лечения курсами ХТ;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данных о коррекции сопутствующих заболеваний;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показанных контрольных лабораторных и инструментальных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исследований.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534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 ЭКМП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Выявляемые дефекты оказания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Текст 4"/>
          <p:cNvSpPr txBox="1">
            <a:spLocks/>
          </p:cNvSpPr>
          <p:nvPr/>
        </p:nvSpPr>
        <p:spPr>
          <a:xfrm>
            <a:off x="206393" y="1340768"/>
            <a:ext cx="8786874" cy="45365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37000"/>
              </a:schemeClr>
            </a:solidFill>
          </a:ln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нарушение преемственности в лечении, приведшее к удлинению сроков и ухудшению состояния здоровья ЗЛ (3.6.)</a:t>
            </a:r>
          </a:p>
          <a:p>
            <a:pPr marL="457200" indent="-457200">
              <a:buFont typeface="+mj-lt"/>
              <a:buAutoNum type="arabicPeriod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перевода или несвоевременный перевод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онкобольного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отделение другого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профиля/мед. организацию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более высокого уровня в соответствии 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показаниями;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этапности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лечения ОЗ в соответствии с порядками оказания МП и (или) клиническими рекомендациями;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назначения рекомендованных на более раннем этапе лечения диагностических и (или) лечебных мероприятий по данным выписного эпикриза в соответствии с показаниями</a:t>
            </a: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необоснованная госпитализация в КС при возможности оказания в ДС (3.7.)</a:t>
            </a:r>
          </a:p>
          <a:p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отсутствие в ПМД результатов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обследований: отсутствие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данных о своевременности начала, окончания и возобновления очередного цикла введения химиопрепаратов; протокола консилиума, полных протоколов гистологического и </a:t>
            </a:r>
            <a:r>
              <a:rPr lang="ru-RU" sz="2100" b="1" dirty="0" err="1">
                <a:latin typeface="Times New Roman" pitchFamily="18" charset="0"/>
                <a:cs typeface="Times New Roman" pitchFamily="18" charset="0"/>
              </a:rPr>
              <a:t>иммуногистохимического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исследований и др. (4.2.)</a:t>
            </a:r>
          </a:p>
          <a:p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отсутствие в ПМД информированного добровольного согласия пациента на определенное (химиотерапевтическое, хирургическое и т.д.) медицинское вмешательство и на отказ от него в соответствии со статьей 20 ФЗ N 323-ФЗ (4.3.)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260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25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стандартизированные схемы лечения пациентов со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ЗНО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одержимое 3"/>
          <p:cNvSpPr txBox="1">
            <a:spLocks/>
          </p:cNvSpPr>
          <p:nvPr/>
        </p:nvSpPr>
        <p:spPr>
          <a:xfrm>
            <a:off x="258914" y="1196752"/>
            <a:ext cx="3114668" cy="50405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37000"/>
              </a:schemeClr>
            </a:solidFill>
          </a:ln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азработаны по основным 18 нозологическим формам ЗНО у взрослых:</a:t>
            </a:r>
          </a:p>
          <a:p>
            <a:pPr>
              <a:buFont typeface="Arial" pitchFamily="34" charset="0"/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пищевода;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поджелудочной железы;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желудка;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печени (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печеночноклеточный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гортани;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щитовидной железы;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легкого;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паренхимы почки;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шейки матки;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тела матки;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яичников;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предстательной железы;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мочевого пузыря;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прямой кишки;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меланома кожи;</a:t>
            </a:r>
          </a:p>
          <a:p>
            <a:pPr>
              <a:buFont typeface="Arial" pitchFamily="34" charset="0"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молочной железы;</a:t>
            </a:r>
          </a:p>
          <a:p>
            <a:pPr marL="88900" indent="-88900">
              <a:buNone/>
              <a:tabLst>
                <a:tab pos="0" algn="l"/>
              </a:tabLst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рак ободочной кишки и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ректосигмоидного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отдела;</a:t>
            </a:r>
          </a:p>
          <a:p>
            <a:pPr marL="0" indent="0">
              <a:buFontTx/>
              <a:buChar char="-"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рак кожи базальноклеточный и плоскоклеточный</a:t>
            </a:r>
          </a:p>
        </p:txBody>
      </p:sp>
      <p:sp>
        <p:nvSpPr>
          <p:cNvPr id="16" name="Содержимое 4"/>
          <p:cNvSpPr txBox="1">
            <a:spLocks/>
          </p:cNvSpPr>
          <p:nvPr/>
        </p:nvSpPr>
        <p:spPr>
          <a:xfrm>
            <a:off x="3858499" y="1196752"/>
            <a:ext cx="4900618" cy="50405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37000"/>
              </a:schemeClr>
            </a:solidFill>
          </a:ln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Актуальные версии схем лечения пациентов размещены в "Электронном рубрикаторе клинических рекомендации" (http://cr.rosminzdrav.ru/), в "Приложении А3. Связанные документы".</a:t>
            </a:r>
          </a:p>
          <a:p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Кодировка схем противоопухолевой лекарственной терапии соответствует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группировщику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КСГ  2018 года</a:t>
            </a: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Схемы лечения пациентов позволяют:</a:t>
            </a:r>
          </a:p>
          <a:p>
            <a:pPr marL="0" indent="0">
              <a:buFont typeface="Arial" pitchFamily="34" charset="0"/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проводить анализ записей реестров счетов, в которых в качестве основного диагноза указаны диагнозы из рубрик C и D по МКБ-10 по основным нозологическим формам ЗНО у взрослых, т.е. при подтвержденном ЗНО;</a:t>
            </a:r>
          </a:p>
          <a:p>
            <a:pPr marL="0" indent="0">
              <a:buFont typeface="Arial" pitchFamily="34" charset="0"/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ретроспективно проанализировать ведение пациента со ЗНО в зависимости от стадии заболевания и морфологического типа опухоли и в ряде случаев предусматривают различные варианты ведения пациента в зависимости от выбранной врачом тактики лечения при первичном лечении до момента прогрессирования или рецидива.</a:t>
            </a:r>
          </a:p>
          <a:p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Анализ проведенного лечения при прогрессировании и рецидиве ЗНО возможно производить на основании клинических рекомендаций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693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26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115616" y="125745"/>
            <a:ext cx="7823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применению регламента деятельности     СП 3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Содержимое 2"/>
          <p:cNvSpPr txBox="1">
            <a:spLocks/>
          </p:cNvSpPr>
          <p:nvPr/>
        </p:nvSpPr>
        <p:spPr>
          <a:xfrm>
            <a:off x="285720" y="1268760"/>
            <a:ext cx="8572560" cy="4825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 Этап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"Истории обращений пациента за МП" на каждого пациента с подозрением на ОЗ и/или с установленным диагнозом ОЗ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Таблица 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лучаи оказания МП пациентам в связи с подозрением на ОЗ и/или с установленным диагнозом ОЗ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II Этап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 контроля соблюдения сроков с момента выявления до постановки диагноза пациентам с ОЗ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Таблица 2.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езультаты контроля за соблюдением сроков от даты выявления подозрения на ЗНО до постановки диагноза ЗНО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III Этап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 контроля определения стадии ОЗ и выбора метода лечения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IV Этап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степени достижения запланированного результата при проведении химиотерапии</a:t>
            </a:r>
          </a:p>
          <a:p>
            <a:pPr>
              <a:spcAft>
                <a:spcPts val="180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Таблица 3.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езультаты ЭКМП, проведенной по случаям оказания МП в связи с подозрением на ОЗ и/или с установленным диагнозом ОЗ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285681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19" y="44625"/>
            <a:ext cx="8784977" cy="362471"/>
          </a:xfrm>
        </p:spPr>
        <p:txBody>
          <a:bodyPr>
            <a:normAutofit/>
          </a:bodyPr>
          <a:lstStyle/>
          <a:p>
            <a:r>
              <a:rPr lang="ru-RU" sz="1400" b="1" dirty="0"/>
              <a:t>Схема учета медицинской помощи пациентам, страдающим злокачественными новообразованиями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03750" y="975844"/>
            <a:ext cx="906771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Дата направления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177" y="1224615"/>
            <a:ext cx="1263459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Вид направления</a:t>
            </a:r>
            <a:r>
              <a:rPr lang="en-US" sz="700" dirty="0"/>
              <a:t> </a:t>
            </a:r>
            <a:r>
              <a:rPr lang="en-US" sz="700" dirty="0">
                <a:solidFill>
                  <a:srgbClr val="00B050"/>
                </a:solidFill>
              </a:rPr>
              <a:t>(</a:t>
            </a:r>
            <a:r>
              <a:rPr lang="ru-RU" sz="700" dirty="0">
                <a:solidFill>
                  <a:srgbClr val="00B050"/>
                </a:solidFill>
              </a:rPr>
              <a:t>по </a:t>
            </a:r>
            <a:r>
              <a:rPr lang="en-US" sz="700" dirty="0">
                <a:solidFill>
                  <a:srgbClr val="00B050"/>
                </a:solidFill>
              </a:rPr>
              <a:t>V</a:t>
            </a:r>
            <a:r>
              <a:rPr lang="ru-RU" sz="700" dirty="0">
                <a:solidFill>
                  <a:srgbClr val="00B050"/>
                </a:solidFill>
              </a:rPr>
              <a:t>02</a:t>
            </a:r>
            <a:r>
              <a:rPr lang="en-US" sz="700" dirty="0">
                <a:solidFill>
                  <a:srgbClr val="00B050"/>
                </a:solidFill>
              </a:rPr>
              <a:t>8</a:t>
            </a:r>
            <a:r>
              <a:rPr lang="ru-RU" sz="700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091" y="1674059"/>
            <a:ext cx="989943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B050"/>
                </a:solidFill>
              </a:rPr>
              <a:t>V</a:t>
            </a:r>
            <a:r>
              <a:rPr lang="ru-RU" sz="700" dirty="0">
                <a:solidFill>
                  <a:srgbClr val="00B050"/>
                </a:solidFill>
              </a:rPr>
              <a:t>02</a:t>
            </a:r>
            <a:r>
              <a:rPr lang="en-US" sz="700" dirty="0">
                <a:solidFill>
                  <a:srgbClr val="00B050"/>
                </a:solidFill>
              </a:rPr>
              <a:t>8</a:t>
            </a:r>
            <a:r>
              <a:rPr lang="ru-RU" sz="700" dirty="0">
                <a:solidFill>
                  <a:srgbClr val="00B050"/>
                </a:solidFill>
              </a:rPr>
              <a:t>: </a:t>
            </a:r>
            <a:r>
              <a:rPr lang="en-US" sz="700" dirty="0">
                <a:solidFill>
                  <a:srgbClr val="00B050"/>
                </a:solidFill>
              </a:rPr>
              <a:t>1 - </a:t>
            </a:r>
            <a:r>
              <a:rPr lang="ru-RU" sz="700" dirty="0"/>
              <a:t>к онкологу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0684" y="1682579"/>
            <a:ext cx="1043904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B050"/>
                </a:solidFill>
              </a:rPr>
              <a:t>V</a:t>
            </a:r>
            <a:r>
              <a:rPr lang="ru-RU" sz="700" dirty="0">
                <a:solidFill>
                  <a:srgbClr val="00B050"/>
                </a:solidFill>
              </a:rPr>
              <a:t>02</a:t>
            </a:r>
            <a:r>
              <a:rPr lang="en-US" sz="700" dirty="0">
                <a:solidFill>
                  <a:srgbClr val="00B050"/>
                </a:solidFill>
              </a:rPr>
              <a:t>8</a:t>
            </a:r>
            <a:r>
              <a:rPr lang="ru-RU" sz="700" dirty="0">
                <a:solidFill>
                  <a:srgbClr val="00B050"/>
                </a:solidFill>
              </a:rPr>
              <a:t>: 2</a:t>
            </a:r>
            <a:r>
              <a:rPr lang="en-US" sz="700" dirty="0">
                <a:solidFill>
                  <a:srgbClr val="00B050"/>
                </a:solidFill>
              </a:rPr>
              <a:t> - </a:t>
            </a:r>
            <a:r>
              <a:rPr lang="ru-RU" sz="700" dirty="0"/>
              <a:t>на биопсию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56309" y="1681531"/>
            <a:ext cx="1338439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B050"/>
                </a:solidFill>
              </a:rPr>
              <a:t>V</a:t>
            </a:r>
            <a:r>
              <a:rPr lang="ru-RU" sz="700" dirty="0">
                <a:solidFill>
                  <a:srgbClr val="00B050"/>
                </a:solidFill>
              </a:rPr>
              <a:t>02</a:t>
            </a:r>
            <a:r>
              <a:rPr lang="en-US" sz="700" dirty="0">
                <a:solidFill>
                  <a:srgbClr val="00B050"/>
                </a:solidFill>
              </a:rPr>
              <a:t>8</a:t>
            </a:r>
            <a:r>
              <a:rPr lang="ru-RU" sz="700" dirty="0">
                <a:solidFill>
                  <a:srgbClr val="00B050"/>
                </a:solidFill>
              </a:rPr>
              <a:t>: 3</a:t>
            </a:r>
            <a:r>
              <a:rPr lang="en-US" sz="700" dirty="0">
                <a:solidFill>
                  <a:srgbClr val="00B050"/>
                </a:solidFill>
              </a:rPr>
              <a:t> - </a:t>
            </a:r>
            <a:r>
              <a:rPr lang="ru-RU" sz="700" dirty="0"/>
              <a:t>на </a:t>
            </a:r>
            <a:r>
              <a:rPr lang="ru-RU" sz="700" dirty="0" err="1"/>
              <a:t>дообследование</a:t>
            </a:r>
            <a:endParaRPr lang="ru-RU" sz="700" dirty="0"/>
          </a:p>
        </p:txBody>
      </p:sp>
      <p:sp>
        <p:nvSpPr>
          <p:cNvPr id="26" name="TextBox 25"/>
          <p:cNvSpPr txBox="1"/>
          <p:nvPr/>
        </p:nvSpPr>
        <p:spPr>
          <a:xfrm>
            <a:off x="5101416" y="506432"/>
            <a:ext cx="3595656" cy="600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u="sng" dirty="0"/>
              <a:t>ЛЕЧЕНИЕ</a:t>
            </a:r>
            <a:endParaRPr lang="en-US" sz="700" b="1" u="sng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/>
              <a:t>Диагнозы по МКБ-10:</a:t>
            </a:r>
            <a:endParaRPr lang="en-US" sz="800" b="1" dirty="0"/>
          </a:p>
          <a:p>
            <a:pPr marL="1036740" lvl="2" indent="-122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C00-C80</a:t>
            </a:r>
            <a:r>
              <a:rPr lang="ru-RU" sz="800" b="1" dirty="0"/>
              <a:t>,</a:t>
            </a:r>
            <a:r>
              <a:rPr lang="en-US" sz="800" b="1" dirty="0"/>
              <a:t> C97</a:t>
            </a:r>
            <a:endParaRPr lang="ru-RU" sz="800" b="1" dirty="0"/>
          </a:p>
          <a:p>
            <a:pPr marL="1036740" lvl="2" indent="-122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D70 </a:t>
            </a:r>
            <a:r>
              <a:rPr lang="ru-RU" sz="800" b="1" dirty="0"/>
              <a:t>с сопутствующим диагнозом </a:t>
            </a:r>
            <a:r>
              <a:rPr lang="en-US" sz="800" b="1" dirty="0"/>
              <a:t>C00-C80</a:t>
            </a:r>
            <a:r>
              <a:rPr lang="ru-RU" sz="800" b="1" dirty="0"/>
              <a:t>,</a:t>
            </a:r>
            <a:r>
              <a:rPr lang="en-US" sz="800" b="1" dirty="0"/>
              <a:t> C97</a:t>
            </a:r>
            <a:r>
              <a:rPr lang="ru-RU" sz="800" b="1" dirty="0"/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8224" y="2039327"/>
            <a:ext cx="3557959" cy="6419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r>
              <a:rPr lang="ru-RU" sz="700" dirty="0"/>
              <a:t>Метод </a:t>
            </a:r>
            <a:r>
              <a:rPr lang="ru-RU" sz="700" dirty="0">
                <a:solidFill>
                  <a:srgbClr val="00B050"/>
                </a:solidFill>
              </a:rPr>
              <a:t>диагностического</a:t>
            </a:r>
            <a:r>
              <a:rPr lang="ru-RU" sz="700" dirty="0"/>
              <a:t> исследования </a:t>
            </a:r>
            <a:r>
              <a:rPr lang="ru-RU" sz="700" dirty="0">
                <a:solidFill>
                  <a:srgbClr val="00B050"/>
                </a:solidFill>
              </a:rPr>
              <a:t>(по </a:t>
            </a:r>
            <a:r>
              <a:rPr lang="en-US" sz="700" dirty="0">
                <a:solidFill>
                  <a:srgbClr val="00B050"/>
                </a:solidFill>
              </a:rPr>
              <a:t>V029)</a:t>
            </a:r>
          </a:p>
          <a:p>
            <a:r>
              <a:rPr lang="en-US" sz="700" dirty="0"/>
              <a:t>	</a:t>
            </a:r>
            <a:r>
              <a:rPr lang="ru-RU" sz="700" strike="sngStrike" dirty="0">
                <a:solidFill>
                  <a:srgbClr val="FF0000"/>
                </a:solidFill>
              </a:rPr>
              <a:t>1 – лабораторная диагностика</a:t>
            </a:r>
          </a:p>
          <a:p>
            <a:r>
              <a:rPr lang="ru-RU" sz="700" dirty="0">
                <a:solidFill>
                  <a:srgbClr val="FF0000"/>
                </a:solidFill>
              </a:rPr>
              <a:t>	</a:t>
            </a:r>
            <a:r>
              <a:rPr lang="ru-RU" sz="700" strike="sngStrike" dirty="0">
                <a:solidFill>
                  <a:srgbClr val="FF0000"/>
                </a:solidFill>
              </a:rPr>
              <a:t>2 – инструментальная диагностика</a:t>
            </a:r>
          </a:p>
          <a:p>
            <a:r>
              <a:rPr lang="ru-RU" sz="700" dirty="0">
                <a:solidFill>
                  <a:srgbClr val="FF0000"/>
                </a:solidFill>
              </a:rPr>
              <a:t>	</a:t>
            </a:r>
            <a:r>
              <a:rPr lang="ru-RU" sz="700" strike="sngStrike" dirty="0">
                <a:solidFill>
                  <a:srgbClr val="FF0000"/>
                </a:solidFill>
              </a:rPr>
              <a:t>3 – методы лучевой диагностики (кроме КТ, МРТ, ангиографии)</a:t>
            </a:r>
          </a:p>
          <a:p>
            <a:r>
              <a:rPr lang="ru-RU" sz="700" dirty="0">
                <a:solidFill>
                  <a:srgbClr val="FF0000"/>
                </a:solidFill>
              </a:rPr>
              <a:t>	</a:t>
            </a:r>
            <a:r>
              <a:rPr lang="ru-RU" sz="700" strike="sngStrike" dirty="0">
                <a:solidFill>
                  <a:srgbClr val="FF0000"/>
                </a:solidFill>
              </a:rPr>
              <a:t>4 – методы лучевой диагностики (КТ, МРТ, ангиография)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22646" y="4113554"/>
            <a:ext cx="1973920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Код результата диагностики (по N008)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03185" y="2928453"/>
            <a:ext cx="3623089" cy="3121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r>
              <a:rPr lang="ru-RU" sz="700" dirty="0"/>
              <a:t>Тип диагностического показателя:	1 – гистологический признак</a:t>
            </a:r>
          </a:p>
          <a:p>
            <a:r>
              <a:rPr lang="ru-RU" sz="700" dirty="0"/>
              <a:t>		2 – маркёр (ИГХ)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02301" y="2594494"/>
            <a:ext cx="1429609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Значение </a:t>
            </a:r>
            <a:r>
              <a:rPr lang="en-US" sz="700" dirty="0"/>
              <a:t>Metastasis (</a:t>
            </a:r>
            <a:r>
              <a:rPr lang="en-US" sz="700" dirty="0" err="1"/>
              <a:t>по</a:t>
            </a:r>
            <a:r>
              <a:rPr lang="en-US" sz="700" dirty="0"/>
              <a:t> N005)</a:t>
            </a:r>
            <a:endParaRPr lang="ru-RU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5102301" y="2301266"/>
            <a:ext cx="1425719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Значение </a:t>
            </a:r>
            <a:r>
              <a:rPr lang="en-US" sz="700" dirty="0" err="1"/>
              <a:t>Nodus</a:t>
            </a:r>
            <a:r>
              <a:rPr lang="en-US" sz="700" dirty="0"/>
              <a:t> (</a:t>
            </a:r>
            <a:r>
              <a:rPr lang="en-US" sz="700" dirty="0" err="1"/>
              <a:t>по</a:t>
            </a:r>
            <a:r>
              <a:rPr lang="en-US" sz="700" dirty="0"/>
              <a:t> N004)</a:t>
            </a:r>
            <a:endParaRPr lang="ru-RU" sz="700" dirty="0"/>
          </a:p>
        </p:txBody>
      </p:sp>
      <p:sp>
        <p:nvSpPr>
          <p:cNvPr id="46" name="TextBox 45"/>
          <p:cNvSpPr txBox="1"/>
          <p:nvPr/>
        </p:nvSpPr>
        <p:spPr>
          <a:xfrm>
            <a:off x="5028021" y="3771466"/>
            <a:ext cx="1973921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Код диагностического показателя (по N007)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09259" y="2014484"/>
            <a:ext cx="1418761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Значение </a:t>
            </a:r>
            <a:r>
              <a:rPr lang="ru-RU" sz="700" dirty="0" err="1"/>
              <a:t>Tumor</a:t>
            </a:r>
            <a:r>
              <a:rPr lang="ru-RU" sz="700" dirty="0"/>
              <a:t> (по N</a:t>
            </a:r>
            <a:r>
              <a:rPr lang="en-US" sz="700" dirty="0"/>
              <a:t>003)</a:t>
            </a:r>
            <a:endParaRPr lang="ru-RU" sz="700" dirty="0"/>
          </a:p>
        </p:txBody>
      </p:sp>
      <p:sp>
        <p:nvSpPr>
          <p:cNvPr id="48" name="TextBox 47"/>
          <p:cNvSpPr txBox="1"/>
          <p:nvPr/>
        </p:nvSpPr>
        <p:spPr>
          <a:xfrm>
            <a:off x="5110143" y="1745284"/>
            <a:ext cx="1421766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Стадия заболевания (по </a:t>
            </a:r>
            <a:r>
              <a:rPr lang="en-US" sz="700" dirty="0"/>
              <a:t>N002)</a:t>
            </a:r>
            <a:r>
              <a:rPr lang="ru-RU" sz="700" dirty="0"/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52754" y="3447793"/>
            <a:ext cx="1943812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1 – гистологический признак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205849" y="3449611"/>
            <a:ext cx="1892264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2 – маркёр (ИГХ)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04030" y="3771466"/>
            <a:ext cx="1892262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Код диагностического показателя (по </a:t>
            </a:r>
            <a:r>
              <a:rPr lang="en-US" sz="700" dirty="0"/>
              <a:t>N</a:t>
            </a:r>
            <a:r>
              <a:rPr lang="ru-RU" sz="700" dirty="0"/>
              <a:t>010)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05849" y="4113555"/>
            <a:ext cx="1892264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Код результата диагностики (по </a:t>
            </a:r>
            <a:r>
              <a:rPr lang="en-US" sz="700" dirty="0"/>
              <a:t>N</a:t>
            </a:r>
            <a:r>
              <a:rPr lang="ru-RU" sz="700" dirty="0"/>
              <a:t>011)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80971" y="2849999"/>
            <a:ext cx="2665212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700" dirty="0"/>
              <a:t>Медицинская услуга, указанная в направлении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46175" y="4902326"/>
            <a:ext cx="2428754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Дата регистрации противопоказания или отказа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41093" y="4509932"/>
            <a:ext cx="3907812" cy="422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Сведения о проведении консилиума</a:t>
            </a:r>
            <a:r>
              <a:rPr lang="en-US" sz="700" dirty="0"/>
              <a:t> </a:t>
            </a:r>
            <a:r>
              <a:rPr lang="en-US" sz="700" dirty="0">
                <a:solidFill>
                  <a:srgbClr val="00B050"/>
                </a:solidFill>
              </a:rPr>
              <a:t>(</a:t>
            </a:r>
            <a:r>
              <a:rPr lang="ru-RU" sz="700" dirty="0">
                <a:solidFill>
                  <a:srgbClr val="00B050"/>
                </a:solidFill>
              </a:rPr>
              <a:t>по </a:t>
            </a:r>
            <a:r>
              <a:rPr lang="en-US" sz="700" dirty="0">
                <a:solidFill>
                  <a:srgbClr val="00B050"/>
                </a:solidFill>
              </a:rPr>
              <a:t>N019</a:t>
            </a:r>
            <a:r>
              <a:rPr lang="ru-RU" sz="700" dirty="0">
                <a:solidFill>
                  <a:srgbClr val="00B050"/>
                </a:solidFill>
              </a:rPr>
              <a:t>)	</a:t>
            </a:r>
            <a:r>
              <a:rPr lang="ru-RU" sz="700" strike="sngStrike" dirty="0">
                <a:solidFill>
                  <a:srgbClr val="FF0000"/>
                </a:solidFill>
              </a:rPr>
              <a:t>1 – определена тактика обследования</a:t>
            </a:r>
          </a:p>
          <a:p>
            <a:r>
              <a:rPr lang="ru-RU" sz="700" dirty="0">
                <a:solidFill>
                  <a:srgbClr val="FF0000"/>
                </a:solidFill>
              </a:rPr>
              <a:t>		</a:t>
            </a:r>
            <a:r>
              <a:rPr lang="ru-RU" sz="700" strike="sngStrike" dirty="0">
                <a:solidFill>
                  <a:srgbClr val="FF0000"/>
                </a:solidFill>
              </a:rPr>
              <a:t>2 – определена тактика лечения</a:t>
            </a:r>
          </a:p>
          <a:p>
            <a:r>
              <a:rPr lang="ru-RU" sz="700" dirty="0">
                <a:solidFill>
                  <a:srgbClr val="FF0000"/>
                </a:solidFill>
              </a:rPr>
              <a:t>		</a:t>
            </a:r>
            <a:r>
              <a:rPr lang="ru-RU" sz="700" strike="sngStrike" dirty="0">
                <a:solidFill>
                  <a:srgbClr val="FF0000"/>
                </a:solidFill>
              </a:rPr>
              <a:t>3 – изменена тактика лечения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67007" y="4509931"/>
            <a:ext cx="2407922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Код противопоказания или отказа (по N001)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73737" y="6485665"/>
            <a:ext cx="2155933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Суммарная очаговая доза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73738" y="6076819"/>
            <a:ext cx="2155932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Тип лучевой терапии (по </a:t>
            </a:r>
            <a:r>
              <a:rPr lang="en-US" sz="700" dirty="0"/>
              <a:t>N</a:t>
            </a:r>
            <a:r>
              <a:rPr lang="ru-RU" sz="700" dirty="0"/>
              <a:t>017)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56310" y="6237876"/>
            <a:ext cx="1800476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Цикл лекарственной терапии (по </a:t>
            </a:r>
            <a:r>
              <a:rPr lang="en-US" sz="700" dirty="0"/>
              <a:t>N</a:t>
            </a:r>
            <a:r>
              <a:rPr lang="ru-RU" sz="700" dirty="0"/>
              <a:t>016)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56309" y="5887104"/>
            <a:ext cx="1800477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Линия лекарственной терапии (по </a:t>
            </a:r>
            <a:r>
              <a:rPr lang="en-US" sz="700" dirty="0"/>
              <a:t>N</a:t>
            </a:r>
            <a:r>
              <a:rPr lang="ru-RU" sz="700" dirty="0"/>
              <a:t>015)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224" y="5887104"/>
            <a:ext cx="1689537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Тип хирургического лечения (по </a:t>
            </a:r>
            <a:r>
              <a:rPr lang="en-US" sz="700" dirty="0"/>
              <a:t>N</a:t>
            </a:r>
            <a:r>
              <a:rPr lang="ru-RU" sz="700" dirty="0"/>
              <a:t>014)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56786" y="5071273"/>
            <a:ext cx="1876633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Тип услуги</a:t>
            </a:r>
            <a:r>
              <a:rPr lang="en-US" sz="700" dirty="0"/>
              <a:t> (</a:t>
            </a:r>
            <a:r>
              <a:rPr lang="en-US" sz="700" dirty="0" err="1"/>
              <a:t>по</a:t>
            </a:r>
            <a:r>
              <a:rPr lang="en-US" sz="700" dirty="0"/>
              <a:t> N013)</a:t>
            </a:r>
            <a:endParaRPr lang="ru-RU" sz="700" dirty="0"/>
          </a:p>
        </p:txBody>
      </p:sp>
      <p:cxnSp>
        <p:nvCxnSpPr>
          <p:cNvPr id="101" name="Соединительная линия уступом 100"/>
          <p:cNvCxnSpPr>
            <a:endCxn id="26" idx="1"/>
          </p:cNvCxnSpPr>
          <p:nvPr/>
        </p:nvCxnSpPr>
        <p:spPr>
          <a:xfrm rot="5400000" flipH="1" flipV="1">
            <a:off x="3221751" y="2495625"/>
            <a:ext cx="3568780" cy="19054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endCxn id="137" idx="1"/>
          </p:cNvCxnSpPr>
          <p:nvPr/>
        </p:nvCxnSpPr>
        <p:spPr>
          <a:xfrm>
            <a:off x="4910868" y="1441449"/>
            <a:ext cx="1883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4905408" y="1846411"/>
            <a:ext cx="1923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4910867" y="2116236"/>
            <a:ext cx="1814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4910866" y="2402393"/>
            <a:ext cx="1814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4917824" y="2695620"/>
            <a:ext cx="1814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V="1">
            <a:off x="4917824" y="3083661"/>
            <a:ext cx="191434" cy="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Соединительная линия уступом 157"/>
          <p:cNvCxnSpPr/>
          <p:nvPr/>
        </p:nvCxnSpPr>
        <p:spPr>
          <a:xfrm rot="5400000">
            <a:off x="268233" y="792307"/>
            <a:ext cx="728529" cy="384054"/>
          </a:xfrm>
          <a:prstGeom prst="bentConnector3">
            <a:avLst>
              <a:gd name="adj1" fmla="val 14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endCxn id="9" idx="1"/>
          </p:cNvCxnSpPr>
          <p:nvPr/>
        </p:nvCxnSpPr>
        <p:spPr>
          <a:xfrm>
            <a:off x="454953" y="1076970"/>
            <a:ext cx="2487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V="1">
            <a:off x="440469" y="1348599"/>
            <a:ext cx="260226" cy="4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>
            <a:off x="2451380" y="1875125"/>
            <a:ext cx="0" cy="149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>
            <a:off x="2451380" y="2695620"/>
            <a:ext cx="0" cy="139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flipV="1">
            <a:off x="6121928" y="3323835"/>
            <a:ext cx="1989959" cy="7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7185481" y="3251481"/>
            <a:ext cx="11" cy="79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/>
          <p:nvPr/>
        </p:nvCxnSpPr>
        <p:spPr>
          <a:xfrm flipH="1">
            <a:off x="6118307" y="3651863"/>
            <a:ext cx="3621" cy="119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 стрелкой 208"/>
          <p:cNvCxnSpPr/>
          <p:nvPr/>
        </p:nvCxnSpPr>
        <p:spPr>
          <a:xfrm>
            <a:off x="6133276" y="3973719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 стрелкой 212"/>
          <p:cNvCxnSpPr/>
          <p:nvPr/>
        </p:nvCxnSpPr>
        <p:spPr>
          <a:xfrm>
            <a:off x="8127612" y="3662086"/>
            <a:ext cx="0" cy="109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>
            <a:off x="8127612" y="3977914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1984094" y="4375289"/>
            <a:ext cx="3359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 стрелкой 236"/>
          <p:cNvCxnSpPr/>
          <p:nvPr/>
        </p:nvCxnSpPr>
        <p:spPr>
          <a:xfrm>
            <a:off x="5343514" y="4375289"/>
            <a:ext cx="0" cy="134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/>
          <p:nvPr/>
        </p:nvCxnSpPr>
        <p:spPr>
          <a:xfrm>
            <a:off x="1978636" y="4371379"/>
            <a:ext cx="0" cy="134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 стрелкой 242"/>
          <p:cNvCxnSpPr/>
          <p:nvPr/>
        </p:nvCxnSpPr>
        <p:spPr>
          <a:xfrm flipH="1">
            <a:off x="1978637" y="4712185"/>
            <a:ext cx="5457" cy="190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>
            <a:off x="367775" y="1507059"/>
            <a:ext cx="3922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 стрелкой 251"/>
          <p:cNvCxnSpPr/>
          <p:nvPr/>
        </p:nvCxnSpPr>
        <p:spPr>
          <a:xfrm>
            <a:off x="1485199" y="1432310"/>
            <a:ext cx="0" cy="249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 стрелкой 252"/>
          <p:cNvCxnSpPr/>
          <p:nvPr/>
        </p:nvCxnSpPr>
        <p:spPr>
          <a:xfrm>
            <a:off x="366893" y="1518368"/>
            <a:ext cx="0" cy="149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/>
          <p:cNvCxnSpPr/>
          <p:nvPr/>
        </p:nvCxnSpPr>
        <p:spPr>
          <a:xfrm>
            <a:off x="2451380" y="1513065"/>
            <a:ext cx="0" cy="160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/>
          <p:nvPr/>
        </p:nvCxnSpPr>
        <p:spPr>
          <a:xfrm>
            <a:off x="5236859" y="4925608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Прямая со стрелкой 306"/>
          <p:cNvCxnSpPr/>
          <p:nvPr/>
        </p:nvCxnSpPr>
        <p:spPr>
          <a:xfrm>
            <a:off x="840214" y="5409166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Прямая со стрелкой 307"/>
          <p:cNvCxnSpPr/>
          <p:nvPr/>
        </p:nvCxnSpPr>
        <p:spPr>
          <a:xfrm>
            <a:off x="8247174" y="5409167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Прямая со стрелкой 309"/>
          <p:cNvCxnSpPr/>
          <p:nvPr/>
        </p:nvCxnSpPr>
        <p:spPr>
          <a:xfrm>
            <a:off x="817304" y="5742992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/>
          <p:cNvSpPr txBox="1"/>
          <p:nvPr/>
        </p:nvSpPr>
        <p:spPr>
          <a:xfrm>
            <a:off x="6847618" y="2490826"/>
            <a:ext cx="1920605" cy="31217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>
                <a:solidFill>
                  <a:schemeClr val="tx1"/>
                </a:solidFill>
              </a:rPr>
              <a:t>Признак выявления отдаленных метастазов: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>
                <a:solidFill>
                  <a:schemeClr val="tx1"/>
                </a:solidFill>
              </a:rPr>
              <a:t>1 –  выявлено	0 – не выявлено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88225" y="5544806"/>
            <a:ext cx="1515901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/>
              <a:t>N0</a:t>
            </a:r>
            <a:r>
              <a:rPr lang="ru-RU" sz="700" dirty="0"/>
              <a:t>1</a:t>
            </a:r>
            <a:r>
              <a:rPr lang="en-US" sz="700" dirty="0"/>
              <a:t>3: 1 – </a:t>
            </a:r>
            <a:r>
              <a:rPr lang="ru-RU" sz="700" dirty="0"/>
              <a:t>Хирургическое лечение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777762" y="5544806"/>
            <a:ext cx="2414912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/>
              <a:t>N0</a:t>
            </a:r>
            <a:r>
              <a:rPr lang="ru-RU" sz="700" dirty="0"/>
              <a:t>1</a:t>
            </a:r>
            <a:r>
              <a:rPr lang="en-US" sz="700" dirty="0"/>
              <a:t>3: </a:t>
            </a:r>
            <a:r>
              <a:rPr lang="ru-RU" sz="700" dirty="0"/>
              <a:t>2</a:t>
            </a:r>
            <a:r>
              <a:rPr lang="en-US" sz="700" dirty="0"/>
              <a:t> – </a:t>
            </a:r>
            <a:r>
              <a:rPr lang="ru-RU" sz="700" dirty="0"/>
              <a:t>Лекарственная противоопухолевая терапия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4372479" y="5544806"/>
            <a:ext cx="1245247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/>
              <a:t>N0</a:t>
            </a:r>
            <a:r>
              <a:rPr lang="ru-RU" sz="700" dirty="0"/>
              <a:t>1</a:t>
            </a:r>
            <a:r>
              <a:rPr lang="en-US" sz="700" dirty="0"/>
              <a:t>3: </a:t>
            </a:r>
            <a:r>
              <a:rPr lang="ru-RU" sz="700" dirty="0"/>
              <a:t>3</a:t>
            </a:r>
            <a:r>
              <a:rPr lang="en-US" sz="700" dirty="0"/>
              <a:t> – </a:t>
            </a:r>
            <a:r>
              <a:rPr lang="ru-RU" sz="700" dirty="0"/>
              <a:t>Лучевая терапия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5809008" y="5544806"/>
            <a:ext cx="1503199" cy="2022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/>
              <a:t>N0</a:t>
            </a:r>
            <a:r>
              <a:rPr lang="ru-RU" sz="700" dirty="0"/>
              <a:t>1</a:t>
            </a:r>
            <a:r>
              <a:rPr lang="en-US" sz="700" dirty="0"/>
              <a:t>3: </a:t>
            </a:r>
            <a:r>
              <a:rPr lang="ru-RU" sz="700" dirty="0"/>
              <a:t>4</a:t>
            </a:r>
            <a:r>
              <a:rPr lang="en-US" sz="700" dirty="0"/>
              <a:t> – </a:t>
            </a:r>
            <a:r>
              <a:rPr lang="ru-RU" sz="700" dirty="0"/>
              <a:t>Химиолучевая терапия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7446903" y="5544806"/>
            <a:ext cx="1600543" cy="5320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/>
              <a:t>N0</a:t>
            </a:r>
            <a:r>
              <a:rPr lang="ru-RU" sz="700" dirty="0"/>
              <a:t>1</a:t>
            </a:r>
            <a:r>
              <a:rPr lang="en-US" sz="700" dirty="0"/>
              <a:t>3: </a:t>
            </a:r>
            <a:r>
              <a:rPr lang="ru-RU" sz="700" dirty="0"/>
              <a:t>5</a:t>
            </a:r>
            <a:r>
              <a:rPr lang="en-US" sz="700" dirty="0"/>
              <a:t> – </a:t>
            </a:r>
            <a:r>
              <a:rPr lang="ru-RU" sz="700" dirty="0"/>
              <a:t>Неспецифическое лечение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(осложнения противоопухолевой терапии, установка/замена порт системы (катетера))</a:t>
            </a:r>
          </a:p>
        </p:txBody>
      </p:sp>
      <p:cxnSp>
        <p:nvCxnSpPr>
          <p:cNvPr id="334" name="Прямая соединительная линия 333"/>
          <p:cNvCxnSpPr/>
          <p:nvPr/>
        </p:nvCxnSpPr>
        <p:spPr>
          <a:xfrm flipV="1">
            <a:off x="840214" y="5409166"/>
            <a:ext cx="74099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ямая со стрелкой 335"/>
          <p:cNvCxnSpPr/>
          <p:nvPr/>
        </p:nvCxnSpPr>
        <p:spPr>
          <a:xfrm>
            <a:off x="3163638" y="5409166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ямая со стрелкой 336"/>
          <p:cNvCxnSpPr/>
          <p:nvPr/>
        </p:nvCxnSpPr>
        <p:spPr>
          <a:xfrm>
            <a:off x="6531909" y="5403477"/>
            <a:ext cx="2434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ямая со стрелкой 338"/>
          <p:cNvCxnSpPr>
            <a:endCxn id="329" idx="0"/>
          </p:cNvCxnSpPr>
          <p:nvPr/>
        </p:nvCxnSpPr>
        <p:spPr>
          <a:xfrm>
            <a:off x="4995102" y="5273526"/>
            <a:ext cx="0" cy="271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Прямая соединительная линия 355"/>
          <p:cNvCxnSpPr>
            <a:stCxn id="329" idx="2"/>
          </p:cNvCxnSpPr>
          <p:nvPr/>
        </p:nvCxnSpPr>
        <p:spPr>
          <a:xfrm>
            <a:off x="4995102" y="5747058"/>
            <a:ext cx="0" cy="140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Прямая со стрелкой 357"/>
          <p:cNvCxnSpPr/>
          <p:nvPr/>
        </p:nvCxnSpPr>
        <p:spPr>
          <a:xfrm>
            <a:off x="4995102" y="5878633"/>
            <a:ext cx="0" cy="189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Прямая со стрелкой 358"/>
          <p:cNvCxnSpPr/>
          <p:nvPr/>
        </p:nvCxnSpPr>
        <p:spPr>
          <a:xfrm>
            <a:off x="5705766" y="6279072"/>
            <a:ext cx="0" cy="206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Прямая со стрелкой 362"/>
          <p:cNvCxnSpPr/>
          <p:nvPr/>
        </p:nvCxnSpPr>
        <p:spPr>
          <a:xfrm flipH="1">
            <a:off x="3163231" y="6089357"/>
            <a:ext cx="407" cy="148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Прямая со стрелкой 363"/>
          <p:cNvCxnSpPr/>
          <p:nvPr/>
        </p:nvCxnSpPr>
        <p:spPr>
          <a:xfrm>
            <a:off x="3163231" y="5742992"/>
            <a:ext cx="0" cy="135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441336" y="3473711"/>
            <a:ext cx="3232401" cy="5320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r>
              <a:rPr lang="ru-RU" sz="700" dirty="0"/>
              <a:t>Признак первичности выявления заболевания:	1 – впервые</a:t>
            </a:r>
          </a:p>
          <a:p>
            <a:r>
              <a:rPr lang="ru-RU" sz="700" dirty="0"/>
              <a:t>		0 – ранее</a:t>
            </a:r>
          </a:p>
          <a:p>
            <a:endParaRPr lang="ru-RU" sz="700" dirty="0"/>
          </a:p>
          <a:p>
            <a:r>
              <a:rPr lang="ru-RU" sz="700" dirty="0"/>
              <a:t>Указывается при любых целях посещения кроме диспансерного наблюдения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667806" y="3739718"/>
            <a:ext cx="243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5120" y="563941"/>
            <a:ext cx="3182403" cy="573775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pPr algn="ctr"/>
            <a:r>
              <a:rPr lang="ru-RU" sz="900" b="1" u="sng" dirty="0"/>
              <a:t>ПОДОЗРЕНИЕ</a:t>
            </a:r>
          </a:p>
          <a:p>
            <a:r>
              <a:rPr lang="ru-RU" sz="800" b="1" dirty="0"/>
              <a:t>При любых диагнозах МКБ-10 кроме:</a:t>
            </a:r>
          </a:p>
          <a:p>
            <a:r>
              <a:rPr lang="ru-RU" sz="800" b="1" dirty="0"/>
              <a:t>	• C00-C80, C97</a:t>
            </a:r>
          </a:p>
          <a:p>
            <a:r>
              <a:rPr lang="ru-RU" sz="800" b="1" dirty="0"/>
              <a:t>	• D70 с сопутствующим диагнозом C00-C80, C97</a:t>
            </a:r>
            <a:endParaRPr lang="ru-RU" dirty="0"/>
          </a:p>
        </p:txBody>
      </p:sp>
      <p:sp>
        <p:nvSpPr>
          <p:cNvPr id="16" name="Фигура, имеющая форму буквы L 15"/>
          <p:cNvSpPr/>
          <p:nvPr/>
        </p:nvSpPr>
        <p:spPr>
          <a:xfrm flipH="1" flipV="1">
            <a:off x="835580" y="507311"/>
            <a:ext cx="3263827" cy="670786"/>
          </a:xfrm>
          <a:prstGeom prst="corner">
            <a:avLst>
              <a:gd name="adj1" fmla="val 57100"/>
              <a:gd name="adj2" fmla="val 3487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6834880" y="1681289"/>
            <a:ext cx="1796492" cy="20225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chemeClr val="tx1"/>
                </a:solidFill>
              </a:rPr>
              <a:t>N018</a:t>
            </a:r>
            <a:r>
              <a:rPr lang="ru-RU" sz="700" dirty="0">
                <a:solidFill>
                  <a:schemeClr val="tx1"/>
                </a:solidFill>
              </a:rPr>
              <a:t>: 2 – лечение при прогрессировании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834119" y="1938200"/>
            <a:ext cx="1797253" cy="20225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B050"/>
                </a:solidFill>
              </a:rPr>
              <a:t>N018</a:t>
            </a:r>
            <a:r>
              <a:rPr lang="ru-RU" sz="700" dirty="0">
                <a:solidFill>
                  <a:srgbClr val="00B050"/>
                </a:solidFill>
              </a:rPr>
              <a:t>: 3 – динамическое наблюдение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641985" y="1276670"/>
            <a:ext cx="0" cy="101407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endCxn id="318" idx="3"/>
          </p:cNvCxnSpPr>
          <p:nvPr/>
        </p:nvCxnSpPr>
        <p:spPr>
          <a:xfrm flipH="1">
            <a:off x="8768223" y="2646913"/>
            <a:ext cx="18077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8108919" y="3331305"/>
            <a:ext cx="0" cy="1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6121928" y="3331305"/>
            <a:ext cx="0" cy="1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5099226" y="1175442"/>
            <a:ext cx="1428793" cy="5320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/>
              <a:t>Повод обращения </a:t>
            </a:r>
            <a:r>
              <a:rPr lang="en-US" sz="700" dirty="0">
                <a:solidFill>
                  <a:srgbClr val="00B050"/>
                </a:solidFill>
              </a:rPr>
              <a:t>(</a:t>
            </a:r>
            <a:r>
              <a:rPr lang="ru-RU" sz="700" dirty="0">
                <a:solidFill>
                  <a:srgbClr val="00B050"/>
                </a:solidFill>
              </a:rPr>
              <a:t>по </a:t>
            </a:r>
            <a:r>
              <a:rPr lang="en-US" sz="700" dirty="0">
                <a:solidFill>
                  <a:srgbClr val="00B050"/>
                </a:solidFill>
              </a:rPr>
              <a:t>N018) </a:t>
            </a:r>
            <a:endParaRPr lang="ru-RU" sz="700" dirty="0">
              <a:solidFill>
                <a:srgbClr val="00B05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strike="sngStrike" dirty="0">
                <a:solidFill>
                  <a:srgbClr val="FF0000"/>
                </a:solidFill>
              </a:rPr>
              <a:t>1 – рецидив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strike="sngStrike" dirty="0">
                <a:solidFill>
                  <a:srgbClr val="FF0000"/>
                </a:solidFill>
              </a:rPr>
              <a:t>2 – прогрессирование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strike="sngStrike" dirty="0">
                <a:solidFill>
                  <a:srgbClr val="FF0000"/>
                </a:solidFill>
              </a:rPr>
              <a:t>3 – первичное лечение</a:t>
            </a: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 flipH="1">
            <a:off x="8395129" y="1540034"/>
            <a:ext cx="5538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>
            <a:endCxn id="103" idx="3"/>
          </p:cNvCxnSpPr>
          <p:nvPr/>
        </p:nvCxnSpPr>
        <p:spPr>
          <a:xfrm flipH="1" flipV="1">
            <a:off x="8631372" y="1782416"/>
            <a:ext cx="317626" cy="243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H="1">
            <a:off x="6528020" y="5747059"/>
            <a:ext cx="1" cy="329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699884" y="1681531"/>
            <a:ext cx="1077854" cy="5320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B050"/>
                </a:solidFill>
              </a:rPr>
              <a:t>V</a:t>
            </a:r>
            <a:r>
              <a:rPr lang="ru-RU" sz="700" dirty="0">
                <a:solidFill>
                  <a:srgbClr val="00B050"/>
                </a:solidFill>
              </a:rPr>
              <a:t>02</a:t>
            </a:r>
            <a:r>
              <a:rPr lang="en-US" sz="700" dirty="0">
                <a:solidFill>
                  <a:srgbClr val="00B050"/>
                </a:solidFill>
              </a:rPr>
              <a:t>8</a:t>
            </a:r>
            <a:r>
              <a:rPr lang="ru-RU" sz="700" dirty="0">
                <a:solidFill>
                  <a:srgbClr val="00B050"/>
                </a:solidFill>
              </a:rPr>
              <a:t>: 4</a:t>
            </a:r>
            <a:r>
              <a:rPr lang="en-US" sz="700" dirty="0">
                <a:solidFill>
                  <a:srgbClr val="00B050"/>
                </a:solidFill>
              </a:rPr>
              <a:t> – </a:t>
            </a:r>
            <a:r>
              <a:rPr lang="ru-RU" sz="700" dirty="0">
                <a:solidFill>
                  <a:srgbClr val="00B050"/>
                </a:solidFill>
              </a:rPr>
              <a:t>для определения тактики обследования и/или тактики лечения</a:t>
            </a:r>
          </a:p>
        </p:txBody>
      </p:sp>
      <p:cxnSp>
        <p:nvCxnSpPr>
          <p:cNvPr id="106" name="Прямая со стрелкой 105"/>
          <p:cNvCxnSpPr/>
          <p:nvPr/>
        </p:nvCxnSpPr>
        <p:spPr>
          <a:xfrm>
            <a:off x="4290066" y="1513065"/>
            <a:ext cx="0" cy="160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846094" y="1438908"/>
            <a:ext cx="1549035" cy="20225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chemeClr val="tx1"/>
                </a:solidFill>
              </a:rPr>
              <a:t>N018</a:t>
            </a:r>
            <a:r>
              <a:rPr lang="ru-RU" sz="700" dirty="0">
                <a:solidFill>
                  <a:schemeClr val="tx1"/>
                </a:solidFill>
              </a:rPr>
              <a:t>:</a:t>
            </a:r>
            <a:r>
              <a:rPr lang="ru-RU" sz="700" dirty="0"/>
              <a:t> </a:t>
            </a:r>
            <a:r>
              <a:rPr lang="ru-RU" sz="700" dirty="0">
                <a:solidFill>
                  <a:schemeClr val="tx1"/>
                </a:solidFill>
              </a:rPr>
              <a:t>1 – лечение при рецидиве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834119" y="1186069"/>
            <a:ext cx="1549035" cy="20225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dirty="0">
                <a:solidFill>
                  <a:schemeClr val="tx1"/>
                </a:solidFill>
              </a:rPr>
              <a:t> </a:t>
            </a:r>
            <a:r>
              <a:rPr lang="en-US" sz="700" dirty="0">
                <a:solidFill>
                  <a:srgbClr val="00B050"/>
                </a:solidFill>
              </a:rPr>
              <a:t>N018</a:t>
            </a:r>
            <a:r>
              <a:rPr lang="ru-RU" sz="700" dirty="0">
                <a:solidFill>
                  <a:srgbClr val="00B050"/>
                </a:solidFill>
              </a:rPr>
              <a:t>: 0 – первичное лечение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847275" y="2183894"/>
            <a:ext cx="1807051" cy="20225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B050"/>
                </a:solidFill>
              </a:rPr>
              <a:t>N018</a:t>
            </a:r>
            <a:r>
              <a:rPr lang="ru-RU" sz="700" dirty="0">
                <a:solidFill>
                  <a:srgbClr val="00B050"/>
                </a:solidFill>
              </a:rPr>
              <a:t>: 4 – диспансерное наблюдение</a:t>
            </a: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 flipV="1">
            <a:off x="8948998" y="1540035"/>
            <a:ext cx="0" cy="11212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6534343" y="1438909"/>
            <a:ext cx="105269" cy="25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>
            <a:off x="6641985" y="1287195"/>
            <a:ext cx="19213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>
            <a:off x="6647376" y="1549019"/>
            <a:ext cx="19989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6639612" y="2294410"/>
            <a:ext cx="207663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 стрелкой 200"/>
          <p:cNvCxnSpPr/>
          <p:nvPr/>
        </p:nvCxnSpPr>
        <p:spPr>
          <a:xfrm flipV="1">
            <a:off x="6637536" y="1783706"/>
            <a:ext cx="192134" cy="114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>
            <a:endCxn id="104" idx="1"/>
          </p:cNvCxnSpPr>
          <p:nvPr/>
        </p:nvCxnSpPr>
        <p:spPr>
          <a:xfrm>
            <a:off x="6639613" y="2039326"/>
            <a:ext cx="194506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74279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8340" y="0"/>
            <a:ext cx="7764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КСГ при оказании медицинской помощи по профилю «онкология» в круглосуточном стационаре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03974"/>
            <a:ext cx="1052692" cy="896737"/>
          </a:xfrm>
          <a:prstGeom prst="rect">
            <a:avLst/>
          </a:prstGeom>
        </p:spPr>
      </p:pic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993074" y="6483941"/>
            <a:ext cx="2133600" cy="365125"/>
          </a:xfrm>
        </p:spPr>
        <p:txBody>
          <a:bodyPr/>
          <a:lstStyle/>
          <a:p>
            <a:r>
              <a:rPr lang="ru-RU" dirty="0" smtClean="0"/>
              <a:t>28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40000" y="107983"/>
            <a:ext cx="7523247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6458" y="1496274"/>
            <a:ext cx="8817599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02959"/>
              </p:ext>
            </p:extLst>
          </p:nvPr>
        </p:nvGraphicFramePr>
        <p:xfrm>
          <a:off x="251519" y="1572645"/>
          <a:ext cx="8640962" cy="419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12">
                  <a:extLst>
                    <a:ext uri="{9D8B030D-6E8A-4147-A177-3AD203B41FA5}">
                      <a16:colId xmlns="" xmlns:a16="http://schemas.microsoft.com/office/drawing/2014/main" val="3248819821"/>
                    </a:ext>
                  </a:extLst>
                </a:gridCol>
                <a:gridCol w="478186">
                  <a:extLst>
                    <a:ext uri="{9D8B030D-6E8A-4147-A177-3AD203B41FA5}">
                      <a16:colId xmlns="" xmlns:a16="http://schemas.microsoft.com/office/drawing/2014/main" val="3843948622"/>
                    </a:ext>
                  </a:extLst>
                </a:gridCol>
                <a:gridCol w="5409472">
                  <a:extLst>
                    <a:ext uri="{9D8B030D-6E8A-4147-A177-3AD203B41FA5}">
                      <a16:colId xmlns="" xmlns:a16="http://schemas.microsoft.com/office/drawing/2014/main" val="4043930967"/>
                    </a:ext>
                  </a:extLst>
                </a:gridCol>
                <a:gridCol w="840561">
                  <a:extLst>
                    <a:ext uri="{9D8B030D-6E8A-4147-A177-3AD203B41FA5}">
                      <a16:colId xmlns="" xmlns:a16="http://schemas.microsoft.com/office/drawing/2014/main" val="2386064283"/>
                    </a:ext>
                  </a:extLst>
                </a:gridCol>
                <a:gridCol w="806939">
                  <a:extLst>
                    <a:ext uri="{9D8B030D-6E8A-4147-A177-3AD203B41FA5}">
                      <a16:colId xmlns="" xmlns:a16="http://schemas.microsoft.com/office/drawing/2014/main" val="3643502120"/>
                    </a:ext>
                  </a:extLst>
                </a:gridCol>
                <a:gridCol w="687392">
                  <a:extLst>
                    <a:ext uri="{9D8B030D-6E8A-4147-A177-3AD203B41FA5}">
                      <a16:colId xmlns="" xmlns:a16="http://schemas.microsoft.com/office/drawing/2014/main" val="4496141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КСГ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168359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380255397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413178408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ТОП-10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1099739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1)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2401895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ЗЛОКАЧЕСТВЕННОЕ НОВООБРАЗОВАНИЕ БЕЗ СПЕЦИАЛЬНОГО ПРОТИВООПУХОЛЕВОГО ЛЕЧЕНИЯ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3307384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3)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3038872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2)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2818476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4)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3788248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7)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2342423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ЛУЧЕВАЯ ТЕРАПИЯ (УРОВЕНЬ 3)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2211310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ДРУГИХ ЗЛОКАЧЕСТВЕННЫХ НОВООБРАЗОВАНИЯХ ЛИМФОИДНОЙ И КРОВЕТВОРНОЙ ТКАНЕЙ, ВЗРОСЛЫЕ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2349212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МАСТЭКТОМИЯ, ДРУГИЕ ОПЕРАЦИИ ПРИ ЗЛОКАЧЕСТВЕННОМ НОВООБРАЗОВАНИИ МОЛОЧНОЙ ЖЕЛЕЗЫ (УРОВЕНЬ 1)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2833497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НА КОЖЕ, ПОДКОЖНОЙ КЛЕТЧАТКЕ, ПРИДАТКАХ КОЖИ (УРОВЕНЬ 1)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70" marR="8670" marT="8670" marB="0" anchor="ctr"/>
                </a:tc>
                <a:extLst>
                  <a:ext uri="{0D108BD9-81ED-4DB2-BD59-A6C34878D82A}">
                    <a16:rowId xmlns="" xmlns:a16="http://schemas.microsoft.com/office/drawing/2014/main" val="415974116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59518" y="2499844"/>
            <a:ext cx="467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251" y="2499843"/>
            <a:ext cx="467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363367" y="2198104"/>
            <a:ext cx="430807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2534" y="6394066"/>
            <a:ext cx="9186534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8340" y="0"/>
            <a:ext cx="7764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КСГ при оказании медицинской помощи по профилю «онкология» в дневном стационаре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03974"/>
            <a:ext cx="1052692" cy="896737"/>
          </a:xfrm>
          <a:prstGeom prst="rect">
            <a:avLst/>
          </a:prstGeom>
        </p:spPr>
      </p:pic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993074" y="6483941"/>
            <a:ext cx="2133600" cy="365125"/>
          </a:xfrm>
        </p:spPr>
        <p:txBody>
          <a:bodyPr/>
          <a:lstStyle/>
          <a:p>
            <a:r>
              <a:rPr lang="ru-RU" dirty="0" smtClean="0"/>
              <a:t>29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40000" y="107983"/>
            <a:ext cx="7523247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6458" y="1496274"/>
            <a:ext cx="8817599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617522"/>
              </p:ext>
            </p:extLst>
          </p:nvPr>
        </p:nvGraphicFramePr>
        <p:xfrm>
          <a:off x="251519" y="1563512"/>
          <a:ext cx="8742537" cy="4719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31">
                  <a:extLst>
                    <a:ext uri="{9D8B030D-6E8A-4147-A177-3AD203B41FA5}">
                      <a16:colId xmlns="" xmlns:a16="http://schemas.microsoft.com/office/drawing/2014/main" val="3954025530"/>
                    </a:ext>
                  </a:extLst>
                </a:gridCol>
                <a:gridCol w="483807">
                  <a:extLst>
                    <a:ext uri="{9D8B030D-6E8A-4147-A177-3AD203B41FA5}">
                      <a16:colId xmlns="" xmlns:a16="http://schemas.microsoft.com/office/drawing/2014/main" val="3972356451"/>
                    </a:ext>
                  </a:extLst>
                </a:gridCol>
                <a:gridCol w="5473063">
                  <a:extLst>
                    <a:ext uri="{9D8B030D-6E8A-4147-A177-3AD203B41FA5}">
                      <a16:colId xmlns="" xmlns:a16="http://schemas.microsoft.com/office/drawing/2014/main" val="1748800257"/>
                    </a:ext>
                  </a:extLst>
                </a:gridCol>
                <a:gridCol w="850441">
                  <a:extLst>
                    <a:ext uri="{9D8B030D-6E8A-4147-A177-3AD203B41FA5}">
                      <a16:colId xmlns="" xmlns:a16="http://schemas.microsoft.com/office/drawing/2014/main" val="2677955103"/>
                    </a:ext>
                  </a:extLst>
                </a:gridCol>
                <a:gridCol w="816424">
                  <a:extLst>
                    <a:ext uri="{9D8B030D-6E8A-4147-A177-3AD203B41FA5}">
                      <a16:colId xmlns="" xmlns:a16="http://schemas.microsoft.com/office/drawing/2014/main" val="3053489131"/>
                    </a:ext>
                  </a:extLst>
                </a:gridCol>
                <a:gridCol w="695471">
                  <a:extLst>
                    <a:ext uri="{9D8B030D-6E8A-4147-A177-3AD203B41FA5}">
                      <a16:colId xmlns="" xmlns:a16="http://schemas.microsoft.com/office/drawing/2014/main" val="1157696058"/>
                    </a:ext>
                  </a:extLst>
                </a:gridCol>
              </a:tblGrid>
              <a:tr h="418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КСГ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1540995276"/>
                  </a:ext>
                </a:extLst>
              </a:tr>
              <a:tr h="214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3747264319"/>
                  </a:ext>
                </a:extLst>
              </a:tr>
              <a:tr h="21404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29 571,0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2542054458"/>
                  </a:ext>
                </a:extLst>
              </a:tr>
              <a:tr h="21404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ТОП-10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28 286,0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3507333582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2)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6 337,0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2849418136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ЗЛОКАЧЕСТВЕННОЕ НОВООБРАЗОВАНИЕ БЕЗ СПЕЦИАЛЬНОГО ПРОТИВООПУХОЛЕВОГО ЛЕЧЕНИЯ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2342755841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1)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3 982,0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27373973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4)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40635911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5)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3 607,0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739932175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3)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8810439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6)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2760665538"/>
                  </a:ext>
                </a:extLst>
              </a:tr>
              <a:tr h="196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ЛУЧЕВАЯ ТЕРАПИЯ (УРОВЕНЬ 3)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1597907654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ЗЛОКАЧЕСТВЕННЫХ НОВООБРАЗОВАНИЯХ (КРОМЕ ЛИМФОИДНОЙ И КРОВЕТВОРНОЙ ТКАНЕЙ), ВЗРОСЛЫЕ (УРОВЕНЬ 8)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2390249589"/>
                  </a:ext>
                </a:extLst>
              </a:tr>
              <a:tr h="384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ЛЕКАРСТВЕННАЯ ТЕРАПИЯ ПРИ ДРУГИХ ЗЛОКАЧЕСТВЕННЫХ НОВООБРАЗОВАНИЯХ ЛИМФОИДНОЙ И КРОВЕТВОРНОЙ ТКАНЕЙ, ВЗРОСЛЫЕ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/>
                </a:tc>
                <a:extLst>
                  <a:ext uri="{0D108BD9-81ED-4DB2-BD59-A6C34878D82A}">
                    <a16:rowId xmlns="" xmlns:a16="http://schemas.microsoft.com/office/drawing/2014/main" val="774200005"/>
                  </a:ext>
                </a:extLst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8460432" y="2348880"/>
            <a:ext cx="430807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56492" y="2818227"/>
            <a:ext cx="269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772" y="2803275"/>
            <a:ext cx="269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92280" y="6492875"/>
            <a:ext cx="2133600" cy="365125"/>
          </a:xfrm>
        </p:spPr>
        <p:txBody>
          <a:bodyPr/>
          <a:lstStyle/>
          <a:p>
            <a:r>
              <a:rPr lang="ru-RU" dirty="0"/>
              <a:t>3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59739" y="71746"/>
            <a:ext cx="7823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по вопросам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в целях учета в реестре счета информации,  необходимой  для  оценки  полноты  объема,  качества  и своевременности  оказания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ЗЛ,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страдающим онкологическими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125606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5649" y="1340768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ФОМС от 30.03.2018 №59 «О внесении изменений в приказ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от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апреля 2011г. №79» размещен на сайте ТФОМС МО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860032" y="1340768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об изменениях, внесенных 59 приказом, направлено в адрес СМО и медицинских организаций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283969" y="1628800"/>
            <a:ext cx="576063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60032" y="2348880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изменениям, внесённым 59 приказом, доложены на Правлении Фонда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57184" y="2060848"/>
            <a:ext cx="144016" cy="28803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45649" y="2348880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59 обсужден на совещании у Министра здравоохранения Московской области</a:t>
            </a:r>
          </a:p>
        </p:txBody>
      </p:sp>
      <p:sp>
        <p:nvSpPr>
          <p:cNvPr id="37" name="Стрелка вправо 36"/>
          <p:cNvSpPr/>
          <p:nvPr/>
        </p:nvSpPr>
        <p:spPr>
          <a:xfrm flipH="1">
            <a:off x="4283969" y="2636912"/>
            <a:ext cx="576065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45649" y="3356992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МО 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 МО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согласована дорожная карта о совместной реализации данного проекта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2142801" y="3068960"/>
            <a:ext cx="144016" cy="28803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860032" y="3356992"/>
            <a:ext cx="4138320" cy="33843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ТФОМС МО внесены изменения в Регламент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 между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организациями и ТФОМС МО: «Передача – приемка сводного отчета об оказанной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 для ФЛК,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сверки и идентификации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ЕРЗЛ,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для оплаты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оказанной лицам,  застрахованным в других субъектах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РФ»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(ОТР-ИВ-7.65) и «Предоставление единой нормативно-справочной информации (НСИ)» (ОТР-ИВ-1.65), введены  17 новых справочников (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N001-N017),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соответствующих федеральным Классификаторам.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ОТР-ИВ-7.65 и ОТР-ИВ-1.65 и Пакет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НСИ размещены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сайте ТФОМС МО.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Доработано программное обеспечение ТФОМС МО для приемки реестров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счетов.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4283971" y="3645024"/>
            <a:ext cx="576063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5648" y="4365103"/>
            <a:ext cx="4138320" cy="219274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регламента работы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 3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при отборе случаев оказания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 пациентам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подозрением на онкологическое заболевание и/или с установленным диагнозом онкологического заболевания для проведения контроля объемов, сроков, качества и условий предоставленной им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 (проект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направленный ФФОМС 27.04.2018 письмом 5486/30-1/и, доведен до СМО 28.04.2018 и размещён в рабочей группе Телеграмм.</a:t>
            </a:r>
          </a:p>
        </p:txBody>
      </p:sp>
      <p:sp>
        <p:nvSpPr>
          <p:cNvPr id="44" name="Стрелка вправо 43"/>
          <p:cNvSpPr/>
          <p:nvPr/>
        </p:nvSpPr>
        <p:spPr>
          <a:xfrm flipH="1">
            <a:off x="4256845" y="5389468"/>
            <a:ext cx="576065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2142800" y="6537018"/>
            <a:ext cx="144016" cy="28803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4033" y="1340768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ФОМС от 30.03.2018 №59 «О внесении изменений в 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от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апреля 2011г. №79» размещен на сайте ТФОМС МО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4033" y="2348880"/>
            <a:ext cx="4138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59 обсужден на совещании у Министра здравоохранения Московской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7173003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05" y="6428167"/>
            <a:ext cx="9161326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8340" y="-29294"/>
            <a:ext cx="7764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схем лечения при проведении химиотерапии в круглосуточном стационаре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03974"/>
            <a:ext cx="1052692" cy="896737"/>
          </a:xfrm>
          <a:prstGeom prst="rect">
            <a:avLst/>
          </a:prstGeom>
        </p:spPr>
      </p:pic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993074" y="6483941"/>
            <a:ext cx="2133600" cy="365125"/>
          </a:xfrm>
        </p:spPr>
        <p:txBody>
          <a:bodyPr/>
          <a:lstStyle/>
          <a:p>
            <a:r>
              <a:rPr lang="ru-RU" dirty="0" smtClean="0"/>
              <a:t>30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19975" y="103974"/>
            <a:ext cx="7523247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3200" y="1052736"/>
            <a:ext cx="8817599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835423"/>
              </p:ext>
            </p:extLst>
          </p:nvPr>
        </p:nvGraphicFramePr>
        <p:xfrm>
          <a:off x="729204" y="1077636"/>
          <a:ext cx="7668265" cy="23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867">
                  <a:extLst>
                    <a:ext uri="{9D8B030D-6E8A-4147-A177-3AD203B41FA5}">
                      <a16:colId xmlns="" xmlns:a16="http://schemas.microsoft.com/office/drawing/2014/main" val="945331996"/>
                    </a:ext>
                  </a:extLst>
                </a:gridCol>
                <a:gridCol w="517616">
                  <a:extLst>
                    <a:ext uri="{9D8B030D-6E8A-4147-A177-3AD203B41FA5}">
                      <a16:colId xmlns="" xmlns:a16="http://schemas.microsoft.com/office/drawing/2014/main" val="1499333291"/>
                    </a:ext>
                  </a:extLst>
                </a:gridCol>
                <a:gridCol w="5820354">
                  <a:extLst>
                    <a:ext uri="{9D8B030D-6E8A-4147-A177-3AD203B41FA5}">
                      <a16:colId xmlns="" xmlns:a16="http://schemas.microsoft.com/office/drawing/2014/main" val="1785340882"/>
                    </a:ext>
                  </a:extLst>
                </a:gridCol>
                <a:gridCol w="406714">
                  <a:extLst>
                    <a:ext uri="{9D8B030D-6E8A-4147-A177-3AD203B41FA5}">
                      <a16:colId xmlns="" xmlns:a16="http://schemas.microsoft.com/office/drawing/2014/main" val="1474903133"/>
                    </a:ext>
                  </a:extLst>
                </a:gridCol>
                <a:gridCol w="406714">
                  <a:extLst>
                    <a:ext uri="{9D8B030D-6E8A-4147-A177-3AD203B41FA5}">
                      <a16:colId xmlns="" xmlns:a16="http://schemas.microsoft.com/office/drawing/2014/main" val="9158705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схемы лечения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КСГ №</a:t>
                      </a:r>
                      <a:endParaRPr lang="ru-RU" sz="800" b="1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схемы лечения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40148035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схем лечения -</a:t>
                      </a:r>
                      <a:r>
                        <a:rPr lang="ru-RU" sz="105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341716777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ТОП-10 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262008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sh901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СХЕМЫ ЛЕКАРСТВЕННОЙ ТЕРАПИИ ПРИ ЗЛОКАЧЕСТВЕННЫХ НОВООБРАЗОВАНИЯХ: C15, C16, C18, C19, C20, C22, C25, C32, C34, C43, C44, C48, C50, C53, C54, C56, C57, C61, C64, C67, C73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863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sh058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ДОКСОРУБИЦИН 60 МГ/М? В 1-Й ДЕНЬ + ЦИКЛОФОСФАМИД 600 МГ/М? В 1-Й ДЕНЬ; ЦИКЛ 21 ДЕНЬ(1)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7073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sh203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FOLFOX 6: ОКСАЛИПЛАТИН 85 МГ/М? В 1-Й ДЕНЬ + КАЛЬЦИЯ ФОЛИНАТ 400 МГ/М? В 1-Й ДЕНЬ + ФТОРУРАЦИЛ 400 МГ/М? В 1-Й ДЕНЬ + ФТОРУРАЦИЛ 2400 МГ/М? (ПО 1200 МГ/М? В СУТКИ) 46-ЧАСОВАЯ ИНФУЗИЯ 1-2-Й ДНИ; ЦИКЛ 14 ДНЕЙ(2)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440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ПАКЛИТАКСЕЛ 175 МГ/М? В 1-Й ДЕНЬ; ЦИКЛ 21 ДЕНЬ(1)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3410748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sh102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XELOX: КАПЕЦИТАБИН 2000 МГ/М? В 1-14-Й ДНИ + ОКСАЛИПЛАТИН 130 МГ/М? В 1-Й ДЕНЬ; ЦИКЛ 21 ДЕНЬ(14)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404897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sh060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75-100 МГ/М? В 1-Й ДЕНЬ; ЦИКЛ 21 ДЕНЬ(1)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909007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sh141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ПАКЛИТАКСЕЛ 175-225 МГ/М? В 1-Й ДЕНЬ + КАРБОПЛАТИН AUC 5-6 В 1-Й ДЕНЬ; ЦИКЛ 21 ДЕНЬ(1)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3241631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sh142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ПАКЛИТАКСЕЛ 175?200 МГ МГ/М? В 1-Й ДЕНЬ + КАРБОПЛАТИН AUC 5?6 В 1-Й ДЕНЬ; ЦИКЛ 21 ДЕНЬ(1)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3187532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sh128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ОКСАЛИПЛАТИН 130 МГ/М? В 1-Й ДЕНЬ; ЦИКЛ 21 ДЕНЬ(1)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67288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sh265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ЗОЛЕДРОНОВАЯ КИСЛОТА 1 РАЗ В 3-4 НЕДЕЛИ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40" marR="8540" marT="8540" marB="0" anchor="ctr"/>
                </a:tc>
                <a:extLst>
                  <a:ext uri="{0D108BD9-81ED-4DB2-BD59-A6C34878D82A}">
                    <a16:rowId xmlns="" xmlns:a16="http://schemas.microsoft.com/office/drawing/2014/main" val="304601254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84766"/>
              </p:ext>
            </p:extLst>
          </p:nvPr>
        </p:nvGraphicFramePr>
        <p:xfrm>
          <a:off x="35498" y="3455602"/>
          <a:ext cx="4536502" cy="288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85">
                  <a:extLst>
                    <a:ext uri="{9D8B030D-6E8A-4147-A177-3AD203B41FA5}">
                      <a16:colId xmlns="" xmlns:a16="http://schemas.microsoft.com/office/drawing/2014/main" val="1178646620"/>
                    </a:ext>
                  </a:extLst>
                </a:gridCol>
                <a:gridCol w="442799">
                  <a:extLst>
                    <a:ext uri="{9D8B030D-6E8A-4147-A177-3AD203B41FA5}">
                      <a16:colId xmlns="" xmlns:a16="http://schemas.microsoft.com/office/drawing/2014/main" val="2971109896"/>
                    </a:ext>
                  </a:extLst>
                </a:gridCol>
                <a:gridCol w="2603091">
                  <a:extLst>
                    <a:ext uri="{9D8B030D-6E8A-4147-A177-3AD203B41FA5}">
                      <a16:colId xmlns="" xmlns:a16="http://schemas.microsoft.com/office/drawing/2014/main" val="4054075621"/>
                    </a:ext>
                  </a:extLst>
                </a:gridCol>
                <a:gridCol w="516522">
                  <a:extLst>
                    <a:ext uri="{9D8B030D-6E8A-4147-A177-3AD203B41FA5}">
                      <a16:colId xmlns="" xmlns:a16="http://schemas.microsoft.com/office/drawing/2014/main" val="2989025128"/>
                    </a:ext>
                  </a:extLst>
                </a:gridCol>
                <a:gridCol w="477505">
                  <a:extLst>
                    <a:ext uri="{9D8B030D-6E8A-4147-A177-3AD203B41FA5}">
                      <a16:colId xmlns="" xmlns:a16="http://schemas.microsoft.com/office/drawing/2014/main" val="317269139"/>
                    </a:ext>
                  </a:extLst>
                </a:gridCol>
              </a:tblGrid>
              <a:tr h="15723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МО "МООД"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7067088"/>
                  </a:ext>
                </a:extLst>
              </a:tr>
              <a:tr h="366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схемы лечения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КСГ №</a:t>
                      </a:r>
                      <a:endParaRPr lang="ru-RU" sz="800" dirty="0"/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схемы лечения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="" xmlns:a16="http://schemas.microsoft.com/office/drawing/2014/main" val="1884824608"/>
                  </a:ext>
                </a:extLst>
              </a:tr>
              <a:tr h="1572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схем лечения - </a:t>
                      </a:r>
                      <a:r>
                        <a:rPr lang="ru-RU" sz="105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="" xmlns:a16="http://schemas.microsoft.com/office/drawing/2014/main" val="77638709"/>
                  </a:ext>
                </a:extLst>
              </a:tr>
              <a:tr h="1572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ТОП-5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="" xmlns:a16="http://schemas.microsoft.com/office/drawing/2014/main" val="2292444446"/>
                  </a:ext>
                </a:extLst>
              </a:tr>
              <a:tr h="2326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75-100 МГ/М? В 1-Й ДЕНЬ; ЦИКЛ 21 ДЕНЬ(1)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="" xmlns:a16="http://schemas.microsoft.com/office/drawing/2014/main" val="1405526037"/>
                  </a:ext>
                </a:extLst>
              </a:tr>
              <a:tr h="458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sh901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СХЕМЫ ЛЕКАРСТВЕННОЙ ТЕРАПИИ ПРИ ЗЛОКАЧЕСТВЕННЫХ НОВООБРАЗОВАНИЯХ: C15, C16, C18, C19, C20, C22, C25, C32, C34, C43, C44, C48, C50, C53, C54, C56, C57, C61, C64, C67, C73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0801177"/>
                  </a:ext>
                </a:extLst>
              </a:tr>
              <a:tr h="2326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ПАКЛИТАКСЕЛ 175 МГ/М? В 1-Й ДЕНЬ; ЦИКЛ 21 ДЕНЬ(1)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="" xmlns:a16="http://schemas.microsoft.com/office/drawing/2014/main" val="1323939888"/>
                  </a:ext>
                </a:extLst>
              </a:tr>
              <a:tr h="34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 МГ/М? В 1-Й ДЕНЬ + КАРБОПЛАТИН AUC 6 В 1-Й ДЕНЬ; ЦИКЛ 21 ДЕНЬ(1)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="" xmlns:a16="http://schemas.microsoft.com/office/drawing/2014/main" val="3298648104"/>
                  </a:ext>
                </a:extLst>
              </a:tr>
              <a:tr h="683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FOLFOX 6: ОКСАЛИПЛАТИН 85 МГ/М? В 1-Й ДЕНЬ + КАЛЬЦИЯ ФОЛИНАТ 400 МГ/М? В 1-Й ДЕНЬ + ФТОРУРАЦИЛ 400 МГ/М? В 1-Й ДЕНЬ + ФТОРУРАЦИЛ 2400 МГ/М? (ПО 1200 МГ/М? В СУТКИ) 46-ЧАСОВАЯ ИНФУЗИЯ 1-2-Й ДНИ; ЦИКЛ 14 ДНЕЙ(2)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188779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91319"/>
              </p:ext>
            </p:extLst>
          </p:nvPr>
        </p:nvGraphicFramePr>
        <p:xfrm>
          <a:off x="4614625" y="3455746"/>
          <a:ext cx="4499992" cy="286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163">
                  <a:extLst>
                    <a:ext uri="{9D8B030D-6E8A-4147-A177-3AD203B41FA5}">
                      <a16:colId xmlns="" xmlns:a16="http://schemas.microsoft.com/office/drawing/2014/main" val="2187989710"/>
                    </a:ext>
                  </a:extLst>
                </a:gridCol>
                <a:gridCol w="590162">
                  <a:extLst>
                    <a:ext uri="{9D8B030D-6E8A-4147-A177-3AD203B41FA5}">
                      <a16:colId xmlns="" xmlns:a16="http://schemas.microsoft.com/office/drawing/2014/main" val="4031096701"/>
                    </a:ext>
                  </a:extLst>
                </a:gridCol>
                <a:gridCol w="2508192">
                  <a:extLst>
                    <a:ext uri="{9D8B030D-6E8A-4147-A177-3AD203B41FA5}">
                      <a16:colId xmlns="" xmlns:a16="http://schemas.microsoft.com/office/drawing/2014/main" val="1069709612"/>
                    </a:ext>
                  </a:extLst>
                </a:gridCol>
                <a:gridCol w="382905">
                  <a:extLst>
                    <a:ext uri="{9D8B030D-6E8A-4147-A177-3AD203B41FA5}">
                      <a16:colId xmlns="" xmlns:a16="http://schemas.microsoft.com/office/drawing/2014/main" val="2003935115"/>
                    </a:ext>
                  </a:extLst>
                </a:gridCol>
                <a:gridCol w="428570">
                  <a:extLst>
                    <a:ext uri="{9D8B030D-6E8A-4147-A177-3AD203B41FA5}">
                      <a16:colId xmlns="" xmlns:a16="http://schemas.microsoft.com/office/drawing/2014/main" val="4165290809"/>
                    </a:ext>
                  </a:extLst>
                </a:gridCol>
              </a:tblGrid>
              <a:tr h="2104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МО "МОНИКИ им. М.Ф. Владимирского"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5842576"/>
                  </a:ext>
                </a:extLst>
              </a:tr>
              <a:tr h="408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схемы лечения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КСГ №</a:t>
                      </a:r>
                      <a:endParaRPr lang="ru-RU" sz="800" dirty="0" smtClean="0"/>
                    </a:p>
                    <a:p>
                      <a:endParaRPr lang="ru-RU" sz="8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схемы лечения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1742373"/>
                  </a:ext>
                </a:extLst>
              </a:tr>
              <a:tr h="1918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схем лечения - </a:t>
                      </a:r>
                      <a:r>
                        <a:rPr lang="ru-RU" sz="105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852131"/>
                  </a:ext>
                </a:extLst>
              </a:tr>
              <a:tr h="2104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ТОП-5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71520272"/>
                  </a:ext>
                </a:extLst>
              </a:tr>
              <a:tr h="48765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sh058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ДОКСОРУБИЦИН 60 МГ/М? В 1-Й ДЕНЬ + ЦИКЛОФОСФАМИД 600 МГ/М? В 1-Й ДЕНЬ; ЦИКЛ 21 ДЕНЬ(1)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5692803"/>
                  </a:ext>
                </a:extLst>
              </a:tr>
              <a:tr h="367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ЭТОПОЗИД 100 МГ/М? В 1-3-Й ДНИ + КАРБОПЛАТИН AUC 5 В 1-Й ДЕНЬ; ЦИКЛ 21 ДЕНЬ(3)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12204983"/>
                  </a:ext>
                </a:extLst>
              </a:tr>
              <a:tr h="27787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75-100 МГ/М? В 1-Й ДЕНЬ; ЦИКЛ 21 ДЕНЬ(1)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69957067"/>
                  </a:ext>
                </a:extLst>
              </a:tr>
              <a:tr h="3292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ЦИСПЛАТИН 75 МГ/М? В 1-Й ДЕНЬ + ФТОРУРАЦИЛ 750 МГ/М? В 1-4-Й ДНИ; ЦИКЛ 21 ДЕНЬ(4)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79031522"/>
                  </a:ext>
                </a:extLst>
              </a:tr>
              <a:tr h="367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 МГ/М? В 1-Й ДЕНЬ + КАРБОПЛАТИН AUC 6 В 1-Й ДЕНЬ; ЦИКЛ 21 ДЕНЬ(1)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0865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91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72394"/>
            <a:ext cx="9161326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8340" y="-29294"/>
            <a:ext cx="7764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Рейтинг схем лечения при проведении химиотерапии в дневном стационаре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03974"/>
            <a:ext cx="1052692" cy="896737"/>
          </a:xfrm>
          <a:prstGeom prst="rect">
            <a:avLst/>
          </a:prstGeom>
        </p:spPr>
      </p:pic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993074" y="6483941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19975" y="103974"/>
            <a:ext cx="7523247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3200" y="1052736"/>
            <a:ext cx="8817599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51073"/>
              </p:ext>
            </p:extLst>
          </p:nvPr>
        </p:nvGraphicFramePr>
        <p:xfrm>
          <a:off x="163200" y="1104763"/>
          <a:ext cx="8780022" cy="260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016">
                  <a:extLst>
                    <a:ext uri="{9D8B030D-6E8A-4147-A177-3AD203B41FA5}">
                      <a16:colId xmlns="" xmlns:a16="http://schemas.microsoft.com/office/drawing/2014/main" val="3703231260"/>
                    </a:ext>
                  </a:extLst>
                </a:gridCol>
                <a:gridCol w="599440">
                  <a:extLst>
                    <a:ext uri="{9D8B030D-6E8A-4147-A177-3AD203B41FA5}">
                      <a16:colId xmlns="" xmlns:a16="http://schemas.microsoft.com/office/drawing/2014/main" val="4200368901"/>
                    </a:ext>
                  </a:extLst>
                </a:gridCol>
                <a:gridCol w="6424480">
                  <a:extLst>
                    <a:ext uri="{9D8B030D-6E8A-4147-A177-3AD203B41FA5}">
                      <a16:colId xmlns="" xmlns:a16="http://schemas.microsoft.com/office/drawing/2014/main" val="1901488980"/>
                    </a:ext>
                  </a:extLst>
                </a:gridCol>
                <a:gridCol w="611945">
                  <a:extLst>
                    <a:ext uri="{9D8B030D-6E8A-4147-A177-3AD203B41FA5}">
                      <a16:colId xmlns="" xmlns:a16="http://schemas.microsoft.com/office/drawing/2014/main" val="1604413847"/>
                    </a:ext>
                  </a:extLst>
                </a:gridCol>
                <a:gridCol w="431141">
                  <a:extLst>
                    <a:ext uri="{9D8B030D-6E8A-4147-A177-3AD203B41FA5}">
                      <a16:colId xmlns="" xmlns:a16="http://schemas.microsoft.com/office/drawing/2014/main" val="2911139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схемы лечения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КСГ №</a:t>
                      </a:r>
                      <a:endParaRPr lang="ru-RU" sz="1100" b="1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схемы лечения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924378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схем лечения -</a:t>
                      </a:r>
                      <a:r>
                        <a:rPr lang="ru-RU" sz="105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5964882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ТОП-10 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88020996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sh901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СХЕМЫ ЛЕКАРСТВЕННОЙ ТЕРАПИИ ПРИ ЗЛОКАЧЕСТВЕННЫХ НОВООБРАЗОВАНИЯХ: C15, C16, C18, C19, C20, C22, C25, C32, C34, C43, C44, C48, C50, C53, C54, C56, C57, C61, C64, C67, C73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0537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ЗОЛЕДРОНОВАЯ КИСЛОТА 1 РАЗ В 3-4 НЕДЕЛИ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61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ТРАСТУЗУМАБ 6 МГ/КГ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5269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75-100 МГ/М?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44284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ДОКСОРУБИЦИН 60 МГ/М? В 1-Й ДЕНЬ + ЦИКЛОФОСФАМИД 600 МГ/М?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5579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XELOX: КАПЕЦИТАБИН 2000 МГ/М? В 1-14-Й ДНИ + ОКСАЛИПЛАТИН 130 МГ/М? В 1-Й ДЕНЬ; ЦИКЛ 21 ДЕНЬ(14)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1775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БЕВАЦИЗУМАБ 7,5-15 МГ/КГ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14481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ПАКЛИТАКСЕЛ 175 МГ/М?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26517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ПАКЛИТАКСЕЛ 175-225 МГ/М? В 1-Й ДЕНЬ + КАРБОПЛАТИН AUC 5-6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02849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ОКСАЛИПЛАТИН 130 МГ/М? В 1-Й ДЕНЬ; ЦИКЛ 21 ДЕНЬ(1)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5191265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63889"/>
              </p:ext>
            </p:extLst>
          </p:nvPr>
        </p:nvGraphicFramePr>
        <p:xfrm>
          <a:off x="159783" y="3769220"/>
          <a:ext cx="8780022" cy="256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936">
                  <a:extLst>
                    <a:ext uri="{9D8B030D-6E8A-4147-A177-3AD203B41FA5}">
                      <a16:colId xmlns="" xmlns:a16="http://schemas.microsoft.com/office/drawing/2014/main" val="4444144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411618859"/>
                    </a:ext>
                  </a:extLst>
                </a:gridCol>
                <a:gridCol w="6123276">
                  <a:extLst>
                    <a:ext uri="{9D8B030D-6E8A-4147-A177-3AD203B41FA5}">
                      <a16:colId xmlns="" xmlns:a16="http://schemas.microsoft.com/office/drawing/2014/main" val="736502215"/>
                    </a:ext>
                  </a:extLst>
                </a:gridCol>
                <a:gridCol w="645720">
                  <a:extLst>
                    <a:ext uri="{9D8B030D-6E8A-4147-A177-3AD203B41FA5}">
                      <a16:colId xmlns="" xmlns:a16="http://schemas.microsoft.com/office/drawing/2014/main" val="124081988"/>
                    </a:ext>
                  </a:extLst>
                </a:gridCol>
                <a:gridCol w="681018">
                  <a:extLst>
                    <a:ext uri="{9D8B030D-6E8A-4147-A177-3AD203B41FA5}">
                      <a16:colId xmlns="" xmlns:a16="http://schemas.microsoft.com/office/drawing/2014/main" val="1712820407"/>
                    </a:ext>
                  </a:extLst>
                </a:gridCol>
              </a:tblGrid>
              <a:tr h="1213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МО "МООД"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8817591"/>
                  </a:ext>
                </a:extLst>
              </a:tr>
              <a:tr h="1109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схем лечения - </a:t>
                      </a:r>
                      <a:r>
                        <a:rPr lang="ru-RU" sz="105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4798902"/>
                  </a:ext>
                </a:extLst>
              </a:tr>
              <a:tr h="1109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ТОП-10 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77525697"/>
                  </a:ext>
                </a:extLst>
              </a:tr>
              <a:tr h="173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sh901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СХЕМЫ ЛЕКАРСТВЕННОЙ ТЕРАПИИ ПРИ ЗЛОКАЧЕСТВЕННЫХ НОВООБРАЗОВАНИЯХ: C15, C16, C18, C19, C20, C22, C25, C32, C34, C43, C44, C48, C50, C53, C54, C56, C57, C61, C64, C67, C73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8313783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ДОЦЕТАКСЕЛ 75-100 МГ/М? В 1-Й ДЕНЬ; ЦИКЛ 21 ДЕНЬ(1)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57642499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КАПЕЦИТАБИН 2000-2500 МГ/М? В 1-14-Й ДНИ; ЦИКЛ 21 ДЕНЬ(14)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71975671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sh058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ДОКСОРУБИЦИН 60 МГ/М? В 1-Й ДЕНЬ + ЦИКЛОФОСФАМИД 600 МГ/М? В 1-Й ДЕНЬ; ЦИКЛ 21 ДЕНЬ(1)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07290282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ЗОЛЕДРОНОВАЯ КИСЛОТА 1 РАЗ В 3-4 НЕДЕЛИ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3451136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XELOX: КАПЕЦИТАБИН 2000 МГ/М? В 1-14-Й ДНИ + ОКСАЛИПЛАТИН 130 МГ/М? В 1-Й ДЕНЬ; ЦИКЛ 21 ДЕНЬ(14)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90884771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ФУЛВЕСТРАНТ 500 МГ В 1-Й ДЕНЬ(1)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74797759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sh179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ТРАСТУЗУМАБ 6 МГ/КГ В 1-Й ДЕНЬ; ЦИКЛ 21 ДЕНЬ(1)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6616897"/>
                  </a:ext>
                </a:extLst>
              </a:tr>
              <a:tr h="1161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sh255.1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ЭРИБУЛИН 1,4 МГ/М? В 1-Й, 8-Й ДНИ; ЦИКЛ 21 ДЕНЬ(2)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16874251"/>
                  </a:ext>
                </a:extLst>
              </a:tr>
              <a:tr h="2571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sh902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СХЕМЫ ЛЕКАРСТВ. ТЕРАПИИ ПРИ ИНЫХ ЗЛОКАЧ. НОВООБР. (КРОМЕ ЛИМФОИДНОЙ И КРОВЕТВОРНОЙ ТКАНЕЙ): C00-C14, C17, C21, C23, C24, C26, C30, C31, C33, C37-C40, C41, C45, C46, C47, C49, C51, C52, C55, C58, C60, C62, C6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0357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14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59739" y="71746"/>
            <a:ext cx="7823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по вопросам информационного взаимодействия в целях учета в реестре счета информации,  необходимой  для  оценки  полноты  объема,  качества  и своевременности  оказания  МП ЗЛ, страдающим онкологическими заболеваниями</a:t>
            </a: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125606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5649" y="1402492"/>
            <a:ext cx="4138320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10.05.2018 проведено совещание с представителями СМО по реализации регламента работы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3 уровня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60032" y="1402492"/>
            <a:ext cx="4138320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11.05.2018 проведено селекторное совещание с медицинскими организациями о заполнении реестров счетов за май 2018 года в соответствии с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№59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283969" y="1942552"/>
            <a:ext cx="576063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57184" y="2624336"/>
            <a:ext cx="144016" cy="28803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flipH="1">
            <a:off x="4283969" y="3818756"/>
            <a:ext cx="576065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2912368"/>
            <a:ext cx="4138320" cy="19567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Утверждён совместный 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 МО и ТФОМС МО от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15.05.2018 № 209 «Об утверждении формы контрольного листа учёта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оказанной пациентам, страдающим злокачественными новообразованиями» и размещён на сайте ТФОМС МО (образец форма контрольного листа направлен письмом МЗ РФ и ФОМС от 03.05.2018 №17-0/10/2-2853 / 5586/30/и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45628" y="2912368"/>
            <a:ext cx="4138320" cy="19567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Письмом ТФОМС МО от 29.06.2018 №6844 в СМО направлены формы отчетности по реестрам счетов и контрольно-экспертных мероприятий, проведенных по случаям подозрения и/или установления диагноза онкологического заболевания в соответствии с письмом ФОМС от 13.06.2018 №7164/30/и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5649" y="5216627"/>
            <a:ext cx="4138320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Письмо МЗ РФ 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24.08.2018 № 17-0/6231 / 10670/30/и «О формировании реестров счетов за оказанную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ОМС» с приложением «Выписка об оказании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онкологическими заболеваниями»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60010" y="5173960"/>
            <a:ext cx="4138320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Письмо МЗ РФ и ФОМС от 19.09.2018 №17-9/10/2-6177 / 11722/30/и «О типовых стандартизированных схемах лечения пациентов при злокачественных новообразованиях»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4283947" y="5678016"/>
            <a:ext cx="576063" cy="14401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857162" y="6344922"/>
            <a:ext cx="144016" cy="48522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142801" y="4885928"/>
            <a:ext cx="144016" cy="28803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32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59739" y="71746"/>
            <a:ext cx="7823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по вопросам информационного взаимодействия в целях учета в реестре счета информации,  необходимой  для  оценки  полноты  объема,  качества  и своевременности  оказания  МП ЗЛ, страдающим ОЗ</a:t>
            </a: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126876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5648" y="1700808"/>
            <a:ext cx="8818840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Информационное письмо ТФОМС МО от 16.10.2018 № 10063-ИСХ об изменениях, внесенных приказом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№200, направлено в адрес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СМО; Приказ 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28.09.2018 № 200 «О внесении изменений в приказ Ф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07.04.2011 № 79» размещен на сайте ТФОМС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417745" y="3284984"/>
            <a:ext cx="346653" cy="7200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5648" y="4019148"/>
            <a:ext cx="8818840" cy="19301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Информационным письмом ТФОМС МО от 18.10.2018 № 10146-ИСХ в адрес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мед. организаций направлены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организации и проведению контроля, объемов, сроков, качества и условий предоставления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оказанной пациентам с подозрением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 и/или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установленным диагнозом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ОЗ»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пособие по их применению в соответствии с Письмом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30.08.2018 №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10868/30/и.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261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46007" y="186780"/>
            <a:ext cx="7823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79 от 07.04.2011 «Об утверждении Общих принципов построения и функционирования информационных систем и порядка информационного взаимодействия в сфере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ОМС»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1124744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66813" y="1412776"/>
            <a:ext cx="8409643" cy="48245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4500"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учета в реестрах счетов информации, необходимой для оценки полноты объема, качества  и своевременности оказания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ЗЛ,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страдающим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тестовом режиме в соответствии с изменениями, внесенными в Общие принципы построения и функционирования информационных систем и порядок информационного взаимодействия в сфере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приказом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07.04.2011 № 79,  внесены изменения: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59 от 30 марта 2018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64 от 5 апреля 2018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200 от 28 сентября 2018 года продлено осуществление информационного взаимодействия в тестовом режиме до 31 декабря 2018 года. ТФОМС МО участвует в пилотном проекте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листа учета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оказанной пациентам, страдающим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 утверждена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 МО от 15.05.2018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209 в соответствии с формой, определённой письмом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10.05.2018 №5840/30-1/и.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«Выписка об оказании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пациентам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ОЗ»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письмом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24.08.2018 №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17-0/6231/10670/30/и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формировании реестров счетов за оказанную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 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ОМС»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417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/>
              <a:t>7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99592" y="275685"/>
            <a:ext cx="7823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 в соответствии с Регламентом СП 3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641255"/>
              </p:ext>
            </p:extLst>
          </p:nvPr>
        </p:nvGraphicFramePr>
        <p:xfrm>
          <a:off x="145648" y="1124744"/>
          <a:ext cx="8923880" cy="495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20"/>
                <a:gridCol w="83859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Нововведения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4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автоматизированном режиме персонифицированной «Истории обращений пациентов за МП». Анализ в автоматизированном режиме СП 3 уровня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52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в ходе экспертизы полноты заключения морфологического или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иммуногистохимического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исследования  в соответствии с клиническими рекомендациями (приложение 1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МР «Протокол контроля патоморфологического исследования»)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52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специалистом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-экспертом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рамках отбора на ЭКМП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«Протокола выполнения клинических рекомендаций» в 2 экземплярах: 1 – приложение к акту МЭЭ, 2 – для эксперта качества МП (приложение 3 к МР)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52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формы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«Выписка об оказании МП пациентам с ОЗ» вместо «Формы контрольного листа учета МП, оказанной пациентам, страдающим ЗНО»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164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перечня случаев, подлежащих 100% проведению МЭЭ: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 лекарственной терапии (химиотерапии) в условиях КС и ДС;  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заполнение поля «Сведения об имеющихся противопоказаниях и отказах»; 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признака «сведения о случае лечения ОЗ» при отсутствии «подозрение на ЗНО»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52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перечня случаев, подлежащих 100% проведению ЭКМП: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несоответствие стадии  заболевания 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TNM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методу лечения;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признаков нарушения качества МП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2328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/>
              <a:t>8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08720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266813" y="980728"/>
            <a:ext cx="8572560" cy="5760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Ф.И.О. пациента _______________________________________________________</a:t>
            </a:r>
          </a:p>
          <a:p>
            <a:pPr marL="0" indent="0"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1. ПОДОЗРЕНИЕ НА ЗЛОКАЧЕСТВЕННОЕ НОВООБРАЗОВАНИЕ: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Диагноз (по МКБ-10): __________________________________________________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Направление с целью уточнения диагноза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1&gt; Раздел &quot;Направление с целью уточнения диагноза&quot; заполняется при подозрении на злокачественное новообразование."/>
              </a:rPr>
              <a:t>&lt;1&gt;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к онкологу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на биопсию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дообследование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для определения тактики обследования и/или лечения</a:t>
            </a:r>
          </a:p>
          <a:p>
            <a:pPr marL="0" indent="0">
              <a:buNone/>
            </a:pP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 СВЕДЕНИЯ О СЛУЧАЕ ЛЕЧЕНИЯ ЗЛОКАЧЕСТВЕННОГО НОВООБРАЗОВАНИЯ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Диагноз (по МКБ-10): __________________________________________________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Стадия заболевания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&lt;2&gt;, &lt;3&gt;, &lt;4&gt; Разделы &quot;Стадия заболевания&quot;, &quot;Стадия заболевания по TNM&quot;, &quot;Категория пациента&quot; заполняются при установленном диагнозе злокачественного новообразования."/>
              </a:rPr>
              <a:t>&lt;2&gt;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 Стадия заболевания по TNM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" action="ppaction://hlinkfile" tooltip="&lt;2&gt;, &lt;3&gt;, &lt;4&gt; Разделы &quot;Стадия заболевания&quot;, &quot;Стадия заболевания по TNM&quot;, &quot;Категория пациента&quot; заполняются при установленном диагнозе злокачественного новообразования."/>
              </a:rPr>
              <a:t>&lt;3&gt;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T ____ N ___ M ____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Наличие отдаленных метастазов (при прогрессировании/рецидиве)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Заболевание выявлено:  впервые       ранее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Категория пациента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2&gt;, &lt;3&gt;, &lt;4&gt; Разделы &quot;Стадия заболевания&quot;, &quot;Стадия заболевания по TNM&quot;, &quot;Категория пациента&quot; заполняются при установленном диагнозе злокачественного новообразования."/>
              </a:rPr>
              <a:t>&lt;4&gt;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Первичное лечение (лечение пациента, за исключением прогрессирования и рецидива)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Лечение при рецидиве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Лечение при прогрессировании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Динамическое наблюдение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Диспансерное наблюдение (здоров/ремиссия)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Гистология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  <a:hlinkClick r:id="" action="ppaction://hlinkfile" tooltip="&lt;5&gt; Раздел &quot;Гистология&quot; заполняется при установленном диагнозе злокачественного новообразования."/>
              </a:rPr>
              <a:t>&lt;5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5&gt; Раздел &quot;Гистология&quot; заполняется при установленном диагнозе злокачественного новообразования."/>
              </a:rPr>
              <a:t>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Гистологический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тип опухоли: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Дата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взятия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биопсийного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материала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:"__"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_______ 20__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Эпителиальный 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Неэпителиальный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60296"/>
            <a:ext cx="78235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об оказании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960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r>
              <a:rPr lang="ru-RU" dirty="0"/>
              <a:t>9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40000" y="82583"/>
            <a:ext cx="73437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tfom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48" y="11983"/>
            <a:ext cx="1052692" cy="89673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6813" y="968028"/>
            <a:ext cx="8493133" cy="127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252658" y="1052736"/>
            <a:ext cx="8639822" cy="53285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Аденокарцинома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Неаденокарцинома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Почечноклеточный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Непочечноклеточный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Эндометриоидный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Неэндометриоидный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Папиллярный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Фолликулярный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Гюртклеточный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Медуллярный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Анапластический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Гистологический тип клеток: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Светлоклеточный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Несветлоклеточный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Мелкоклеточный 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Немелкоклеточный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Базальноклеточный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Небазальноклеточный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Плоскоклеточный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Неплоскоклеточный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Степень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дифференцированности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ткани опухоли: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Низкодифференцированная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Умереннодифференцированная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Высокодифференцированная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Не определена</a:t>
            </a:r>
          </a:p>
          <a:p>
            <a:pPr marL="0" indent="0">
              <a:buNone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Иммуногистохимия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/маркеры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  <a:hlinkClick r:id="" action="ppaction://hlinkfile" tooltip="&lt;6&gt; Раздел &quot;Иммуногистохимия/маркеры&quot; заполняется каждый раз при наличии сведений о результатах исследований."/>
              </a:rPr>
              <a:t>&lt;6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" action="ppaction://hlinkfile" tooltip="&lt;6&gt; Раздел &quot;Иммуногистохимия/маркеры&quot; заполняется каждый раз при наличии сведений о результатах исследований."/>
              </a:rPr>
              <a:t>&gt;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мутаций в гене RAS:       да     нет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Наличие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мутаций в гене EGFR:         да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452" y="260296"/>
            <a:ext cx="78235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об оказании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681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5650</Words>
  <Application>Microsoft Office PowerPoint</Application>
  <PresentationFormat>Экран (4:3)</PresentationFormat>
  <Paragraphs>1004</Paragraphs>
  <Slides>31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учета медицинской помощи пациентам, страдающим злокачественными новообразованиями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Сароквашин Максим Романович</dc:creator>
  <cp:lastModifiedBy>ovchinnikova_nv</cp:lastModifiedBy>
  <cp:revision>47</cp:revision>
  <cp:lastPrinted>2018-10-30T13:32:30Z</cp:lastPrinted>
  <dcterms:created xsi:type="dcterms:W3CDTF">2018-10-22T09:02:07Z</dcterms:created>
  <dcterms:modified xsi:type="dcterms:W3CDTF">2018-11-02T13:06:06Z</dcterms:modified>
</cp:coreProperties>
</file>